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405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28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696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172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449044DA-66B8-476B-B4AB-C4CC8BF93D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8994" y="2812768"/>
            <a:ext cx="2133600" cy="2133882"/>
          </a:xfrm>
          <a:custGeom>
            <a:avLst/>
            <a:gdLst>
              <a:gd name="connsiteX0" fmla="*/ 165098 w 2133600"/>
              <a:gd name="connsiteY0" fmla="*/ 0 h 2133882"/>
              <a:gd name="connsiteX1" fmla="*/ 1968502 w 2133600"/>
              <a:gd name="connsiteY1" fmla="*/ 0 h 2133882"/>
              <a:gd name="connsiteX2" fmla="*/ 2133600 w 2133600"/>
              <a:gd name="connsiteY2" fmla="*/ 165098 h 2133882"/>
              <a:gd name="connsiteX3" fmla="*/ 2133600 w 2133600"/>
              <a:gd name="connsiteY3" fmla="*/ 2133882 h 2133882"/>
              <a:gd name="connsiteX4" fmla="*/ 0 w 2133600"/>
              <a:gd name="connsiteY4" fmla="*/ 2133882 h 2133882"/>
              <a:gd name="connsiteX5" fmla="*/ 0 w 2133600"/>
              <a:gd name="connsiteY5" fmla="*/ 165098 h 2133882"/>
              <a:gd name="connsiteX6" fmla="*/ 165098 w 2133600"/>
              <a:gd name="connsiteY6" fmla="*/ 0 h 213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3600" h="2133882">
                <a:moveTo>
                  <a:pt x="165098" y="0"/>
                </a:moveTo>
                <a:lnTo>
                  <a:pt x="1968502" y="0"/>
                </a:lnTo>
                <a:cubicBezTo>
                  <a:pt x="2059683" y="0"/>
                  <a:pt x="2133600" y="73917"/>
                  <a:pt x="2133600" y="165098"/>
                </a:cubicBezTo>
                <a:lnTo>
                  <a:pt x="2133600" y="2133882"/>
                </a:lnTo>
                <a:lnTo>
                  <a:pt x="0" y="2133882"/>
                </a:lnTo>
                <a:lnTo>
                  <a:pt x="0" y="165098"/>
                </a:lnTo>
                <a:cubicBezTo>
                  <a:pt x="0" y="73917"/>
                  <a:pt x="73917" y="0"/>
                  <a:pt x="165098" y="0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044000" anchor="ctr" anchorCtr="1">
            <a:noAutofit/>
          </a:bodyPr>
          <a:lstStyle>
            <a:lvl1pPr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9C386FF-D69D-4339-82BF-3B0B2A780C3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29200" y="2812768"/>
            <a:ext cx="2133600" cy="2133882"/>
          </a:xfrm>
          <a:custGeom>
            <a:avLst/>
            <a:gdLst>
              <a:gd name="connsiteX0" fmla="*/ 165098 w 2133600"/>
              <a:gd name="connsiteY0" fmla="*/ 0 h 2133882"/>
              <a:gd name="connsiteX1" fmla="*/ 1968502 w 2133600"/>
              <a:gd name="connsiteY1" fmla="*/ 0 h 2133882"/>
              <a:gd name="connsiteX2" fmla="*/ 2133600 w 2133600"/>
              <a:gd name="connsiteY2" fmla="*/ 165098 h 2133882"/>
              <a:gd name="connsiteX3" fmla="*/ 2133600 w 2133600"/>
              <a:gd name="connsiteY3" fmla="*/ 2133882 h 2133882"/>
              <a:gd name="connsiteX4" fmla="*/ 0 w 2133600"/>
              <a:gd name="connsiteY4" fmla="*/ 2133882 h 2133882"/>
              <a:gd name="connsiteX5" fmla="*/ 0 w 2133600"/>
              <a:gd name="connsiteY5" fmla="*/ 165098 h 2133882"/>
              <a:gd name="connsiteX6" fmla="*/ 165098 w 2133600"/>
              <a:gd name="connsiteY6" fmla="*/ 0 h 213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3600" h="2133882">
                <a:moveTo>
                  <a:pt x="165098" y="0"/>
                </a:moveTo>
                <a:lnTo>
                  <a:pt x="1968502" y="0"/>
                </a:lnTo>
                <a:cubicBezTo>
                  <a:pt x="2059683" y="0"/>
                  <a:pt x="2133600" y="73917"/>
                  <a:pt x="2133600" y="165098"/>
                </a:cubicBezTo>
                <a:lnTo>
                  <a:pt x="2133600" y="2133882"/>
                </a:lnTo>
                <a:lnTo>
                  <a:pt x="0" y="2133882"/>
                </a:lnTo>
                <a:lnTo>
                  <a:pt x="0" y="165098"/>
                </a:lnTo>
                <a:cubicBezTo>
                  <a:pt x="0" y="73917"/>
                  <a:pt x="73917" y="0"/>
                  <a:pt x="165098" y="0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044000" anchor="ctr" anchorCtr="1">
            <a:noAutofit/>
          </a:bodyPr>
          <a:lstStyle>
            <a:lvl1pPr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FDE7C267-BABA-4565-8105-CCF0C600429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49406" y="2812768"/>
            <a:ext cx="2133600" cy="2133882"/>
          </a:xfrm>
          <a:custGeom>
            <a:avLst/>
            <a:gdLst>
              <a:gd name="connsiteX0" fmla="*/ 165098 w 2133600"/>
              <a:gd name="connsiteY0" fmla="*/ 0 h 2133882"/>
              <a:gd name="connsiteX1" fmla="*/ 1968502 w 2133600"/>
              <a:gd name="connsiteY1" fmla="*/ 0 h 2133882"/>
              <a:gd name="connsiteX2" fmla="*/ 2133600 w 2133600"/>
              <a:gd name="connsiteY2" fmla="*/ 165098 h 2133882"/>
              <a:gd name="connsiteX3" fmla="*/ 2133600 w 2133600"/>
              <a:gd name="connsiteY3" fmla="*/ 2133882 h 2133882"/>
              <a:gd name="connsiteX4" fmla="*/ 0 w 2133600"/>
              <a:gd name="connsiteY4" fmla="*/ 2133882 h 2133882"/>
              <a:gd name="connsiteX5" fmla="*/ 0 w 2133600"/>
              <a:gd name="connsiteY5" fmla="*/ 165098 h 2133882"/>
              <a:gd name="connsiteX6" fmla="*/ 165098 w 2133600"/>
              <a:gd name="connsiteY6" fmla="*/ 0 h 213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3600" h="2133882">
                <a:moveTo>
                  <a:pt x="165098" y="0"/>
                </a:moveTo>
                <a:lnTo>
                  <a:pt x="1968502" y="0"/>
                </a:lnTo>
                <a:cubicBezTo>
                  <a:pt x="2059683" y="0"/>
                  <a:pt x="2133600" y="73917"/>
                  <a:pt x="2133600" y="165098"/>
                </a:cubicBezTo>
                <a:lnTo>
                  <a:pt x="2133600" y="2133882"/>
                </a:lnTo>
                <a:lnTo>
                  <a:pt x="0" y="2133882"/>
                </a:lnTo>
                <a:lnTo>
                  <a:pt x="0" y="165098"/>
                </a:lnTo>
                <a:cubicBezTo>
                  <a:pt x="0" y="73917"/>
                  <a:pt x="73917" y="0"/>
                  <a:pt x="165098" y="0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044000" anchor="ctr" anchorCtr="1">
            <a:noAutofit/>
          </a:bodyPr>
          <a:lstStyle>
            <a:lvl1pPr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080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5FDBD62-254A-4A32-8B3B-9A5AEBA66A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4354284" y="1448287"/>
            <a:ext cx="3483427" cy="16120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78AD5672-CAF3-4F27-914F-9D6AD56587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354284" y="3219030"/>
            <a:ext cx="3483427" cy="16120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7715A6B-D192-4B99-8A8E-6EDA66B4FC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4354284" y="4989773"/>
            <a:ext cx="3483427" cy="161202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22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FB19AFB4-81B7-49B0-8677-A78D415E13F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008242" y="1448286"/>
            <a:ext cx="2033803" cy="232542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92FFCBA-AC7C-4E69-9B15-7AF622254F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5008242" y="4060930"/>
            <a:ext cx="2033803" cy="232542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849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8BBE17-BBF4-4035-BD81-6AE9B59B4FF7}"/>
              </a:ext>
            </a:extLst>
          </p:cNvPr>
          <p:cNvSpPr/>
          <p:nvPr userDrawn="1"/>
        </p:nvSpPr>
        <p:spPr>
          <a:xfrm>
            <a:off x="464457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57F019-9AD9-4124-AFF6-4B55DA10DD5E}"/>
              </a:ext>
            </a:extLst>
          </p:cNvPr>
          <p:cNvSpPr/>
          <p:nvPr userDrawn="1"/>
        </p:nvSpPr>
        <p:spPr>
          <a:xfrm>
            <a:off x="6284686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0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E8B6E9A5-C9C4-4034-B304-739056FBF6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574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8FA8872A-B0FD-4492-87C1-FA231FB414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27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113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B6C763B5-6D9D-4B16-8D15-542BCE289A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0562" y="1571625"/>
            <a:ext cx="3668682" cy="4543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303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D621956-6363-4F7D-93F9-85D2F94511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419226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115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6199DA4E-9065-48F9-85FA-07A2323729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53000" y="1790700"/>
            <a:ext cx="7239000" cy="2819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35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825FE9B9-5BB3-442F-97D8-52F51EC2A6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7599" y="2260602"/>
            <a:ext cx="2336802" cy="233679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7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theme" Target="../theme/theme1.xml"  /><Relationship Id="rId26" Type="http://schemas.openxmlformats.org/officeDocument/2006/relationships/image" Target="../media/image1.png"  /><Relationship Id="rId27" Type="http://schemas.openxmlformats.org/officeDocument/2006/relationships/image" Target="../media/image2.sv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28">
            <a:extLst>
              <a:ext uri="{FF2B5EF4-FFF2-40B4-BE49-F238E27FC236}">
                <a16:creationId xmlns:a16="http://schemas.microsoft.com/office/drawing/2014/main" id="{D9B9D45A-7BD1-482E-B654-E59E442DD60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4024" r:id="rId18"/>
    <p:sldLayoutId id="2147484025" r:id="rId19"/>
    <p:sldLayoutId id="2147484026" r:id="rId20"/>
    <p:sldLayoutId id="2147484027" r:id="rId21"/>
    <p:sldLayoutId id="2147484028" r:id="rId22"/>
    <p:sldLayoutId id="2147484029" r:id="rId23"/>
    <p:sldLayoutId id="2147484030" r:id="rId2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4.png"  /><Relationship Id="rId4" Type="http://schemas.openxmlformats.org/officeDocument/2006/relationships/image" Target="../media/image29.jpeg"  /><Relationship Id="rId5" Type="http://schemas.openxmlformats.org/officeDocument/2006/relationships/image" Target="../media/image3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4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Relationship Id="rId3" Type="http://schemas.openxmlformats.org/officeDocument/2006/relationships/image" Target="../media/image47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9600" y="3556064"/>
            <a:ext cx="5892800" cy="4528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2021 Smart IOT Capstone Design</a:t>
            </a:r>
            <a:endParaRPr lang="ko-KR" altLang="en-US" sz="2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9600" y="4250975"/>
            <a:ext cx="5892800" cy="13287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Stream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팀장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스마트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IoT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김중권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빅데이터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박철운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사각형: 둥근 모서리 9"/>
          <p:cNvSpPr/>
          <p:nvPr/>
        </p:nvSpPr>
        <p:spPr>
          <a:xfrm>
            <a:off x="4862830" y="6329330"/>
            <a:ext cx="2466340" cy="276860"/>
          </a:xfrm>
          <a:prstGeom prst="roundRect">
            <a:avLst>
              <a:gd name="adj" fmla="val 50000"/>
            </a:avLst>
          </a:prstGeom>
          <a:solidFill>
            <a:srgbClr val="29b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2021. 06. 14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grpSp>
        <p:nvGrpSpPr>
          <p:cNvPr id="14" name=""/>
          <p:cNvGrpSpPr/>
          <p:nvPr/>
        </p:nvGrpSpPr>
        <p:grpSpPr>
          <a:xfrm rot="0">
            <a:off x="374782" y="2104111"/>
            <a:ext cx="11442436" cy="1162685"/>
            <a:chOff x="244156" y="2006917"/>
            <a:chExt cx="11442436" cy="1162685"/>
          </a:xfrm>
        </p:grpSpPr>
        <p:sp>
          <p:nvSpPr>
            <p:cNvPr id="5" name="TextBox 4"/>
            <p:cNvSpPr txBox="1"/>
            <p:nvPr/>
          </p:nvSpPr>
          <p:spPr>
            <a:xfrm>
              <a:off x="639761" y="2266790"/>
              <a:ext cx="10912477" cy="642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600" b="1">
                  <a:latin typeface="+mj-ea"/>
                  <a:ea typeface="+mj-ea"/>
                  <a:cs typeface="Arial"/>
                </a:rPr>
                <a:t>오픈소스 하드웨어를 활용한 열화상 모니터링 시스템</a:t>
              </a:r>
              <a:endParaRPr lang="ko-KR" altLang="en-US" sz="3600" b="1">
                <a:latin typeface="+mj-ea"/>
                <a:ea typeface="+mj-ea"/>
                <a:cs typeface="Arial"/>
              </a:endParaRPr>
            </a:p>
          </p:txBody>
        </p:sp>
        <p:sp>
          <p:nvSpPr>
            <p:cNvPr id="2" name="사각형: 둥근 모서리 1"/>
            <p:cNvSpPr/>
            <p:nvPr/>
          </p:nvSpPr>
          <p:spPr>
            <a:xfrm>
              <a:off x="244156" y="2006917"/>
              <a:ext cx="11442436" cy="1162685"/>
            </a:xfrm>
            <a:prstGeom prst="roundRect">
              <a:avLst>
                <a:gd name="adj" fmla="val 50000"/>
              </a:avLst>
            </a:prstGeom>
            <a:noFill/>
            <a:ln w="57150" cap="flat">
              <a:solidFill>
                <a:srgbClr val="29b1a3"/>
              </a:solidFill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pic>
          <p:nvPicPr>
            <p:cNvPr id="3" name="그래픽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1959" y="2350770"/>
              <a:ext cx="395605" cy="47498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사용 기술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225" y="2559753"/>
            <a:ext cx="2514600" cy="2004060"/>
          </a:xfrm>
          <a:prstGeom prst="rect">
            <a:avLst/>
          </a:prstGeom>
        </p:spPr>
      </p:pic>
      <p:sp>
        <p:nvSpPr>
          <p:cNvPr id="159" name=""/>
          <p:cNvSpPr txBox="1"/>
          <p:nvPr/>
        </p:nvSpPr>
        <p:spPr>
          <a:xfrm>
            <a:off x="1069657" y="4841626"/>
            <a:ext cx="1905635" cy="25796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Bootstrap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530224" y="5298032"/>
            <a:ext cx="2832099" cy="639961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프론트엔드 프레임워크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웹 디자인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7133022" y="4841627"/>
            <a:ext cx="3248423" cy="25796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JSP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6409020" y="5298032"/>
            <a:ext cx="2832099" cy="639961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프론트엔드 프레임워크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웹 디자인</a:t>
            </a: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9963512" y="4872633"/>
            <a:ext cx="1905635" cy="25796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Servlet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9241120" y="5329039"/>
            <a:ext cx="2712245" cy="319980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</a:rPr>
              <a:t>Open API </a:t>
            </a:r>
            <a:r>
              <a:rPr lang="ko-KR" altLang="en-US">
                <a:latin typeface="맑은 고딕"/>
                <a:ea typeface="맑은 고딕"/>
              </a:rPr>
              <a:t>데이터 접근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4224095" y="4813052"/>
            <a:ext cx="1905635" cy="25796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Maven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3501703" y="5269457"/>
            <a:ext cx="2712245" cy="319980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</a:t>
            </a:r>
            <a:r>
              <a:rPr lang="ko-KR" altLang="en-US">
                <a:latin typeface="맑은 고딕"/>
                <a:ea typeface="맑은 고딕"/>
              </a:rPr>
              <a:t> 오픈소스 활용을 위한 </a:t>
            </a:r>
            <a:r>
              <a:rPr lang="en-US" altLang="ko-KR">
                <a:latin typeface="맑은 고딕"/>
                <a:ea typeface="맑은 고딕"/>
              </a:rPr>
              <a:t>maven</a:t>
            </a:r>
            <a:r>
              <a:rPr lang="ko-KR" altLang="en-US">
                <a:latin typeface="맑은 고딕"/>
                <a:ea typeface="맑은 고딕"/>
              </a:rPr>
              <a:t> 프로젝트 생성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1703" y="3167888"/>
            <a:ext cx="3114520" cy="787790"/>
          </a:xfrm>
          <a:prstGeom prst="rect">
            <a:avLst/>
          </a:prstGeom>
        </p:spPr>
      </p:pic>
      <p:pic>
        <p:nvPicPr>
          <p:cNvPr id="1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48407" y="1963388"/>
            <a:ext cx="4329192" cy="2931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사용한 오픈소스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sp>
        <p:nvSpPr>
          <p:cNvPr id="157" name=""/>
          <p:cNvSpPr txBox="1"/>
          <p:nvPr/>
        </p:nvSpPr>
        <p:spPr>
          <a:xfrm>
            <a:off x="1693227" y="4672855"/>
            <a:ext cx="1905635" cy="25796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Apache cxf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1153795" y="5258245"/>
            <a:ext cx="2832099" cy="6399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700">
                <a:latin typeface="맑은 고딕"/>
                <a:ea typeface="맑은 고딕"/>
              </a:rPr>
              <a:t>-</a:t>
            </a:r>
            <a:r>
              <a:rPr lang="ko-KR" altLang="en-US" sz="1700">
                <a:latin typeface="맑은 고딕"/>
                <a:ea typeface="맑은 고딕"/>
              </a:rPr>
              <a:t> </a:t>
            </a:r>
            <a:r>
              <a:rPr lang="en-US" altLang="ko-KR" sz="1700">
                <a:latin typeface="맑은 고딕"/>
                <a:ea typeface="맑은 고딕"/>
              </a:rPr>
              <a:t>API</a:t>
            </a:r>
            <a:r>
              <a:rPr lang="ko-KR" altLang="en-US" sz="1700">
                <a:latin typeface="맑은 고딕"/>
                <a:ea typeface="맑은 고딕"/>
              </a:rPr>
              <a:t> 데이터를 입력 스트림에서 출력 스트림으로 전송하는 역할</a:t>
            </a:r>
            <a:endParaRPr lang="ko-KR" altLang="en-US" sz="17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700">
              <a:latin typeface="맑은 고딕"/>
              <a:ea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5514282" y="4592776"/>
            <a:ext cx="1163436" cy="25796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Jsoup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4876631" y="5178165"/>
            <a:ext cx="2832099" cy="6399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Java로 만들어진 HTML 파서(Parser). URL, 파일, 문자열을 소스로 하여 HTML을 파싱하는 역할</a:t>
            </a: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8516539" y="4463791"/>
            <a:ext cx="3122852" cy="25796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100">
                <a:latin typeface="맑은 고딕"/>
                <a:ea typeface="맑은 고딕"/>
              </a:rPr>
              <a:t>noVNC / websockify</a:t>
            </a:r>
            <a:endParaRPr lang="en-US" altLang="ko-KR" sz="2100">
              <a:latin typeface="맑은 고딕"/>
              <a:ea typeface="맑은 고딕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8516539" y="5178165"/>
            <a:ext cx="2712245" cy="31998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- </a:t>
            </a:r>
            <a:r>
              <a:rPr lang="ko-KR" altLang="en-US">
                <a:latin typeface="맑은 고딕"/>
                <a:ea typeface="맑은 고딕"/>
              </a:rPr>
              <a:t>라즈베리파이 화면 원격 공유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1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3722" y="2759075"/>
            <a:ext cx="1544556" cy="1544556"/>
          </a:xfrm>
          <a:prstGeom prst="rect">
            <a:avLst/>
          </a:prstGeom>
        </p:spPr>
      </p:pic>
      <p:pic>
        <p:nvPicPr>
          <p:cNvPr id="16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10662" y="2859711"/>
            <a:ext cx="1524000" cy="1524000"/>
          </a:xfrm>
          <a:prstGeom prst="rect">
            <a:avLst/>
          </a:prstGeom>
        </p:spPr>
      </p:pic>
      <p:pic>
        <p:nvPicPr>
          <p:cNvPr id="16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103" y="2859711"/>
            <a:ext cx="3259983" cy="168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자유형: 도형 71"/>
          <p:cNvSpPr/>
          <p:nvPr/>
        </p:nvSpPr>
        <p:spPr>
          <a:xfrm>
            <a:off x="980437" y="4580130"/>
            <a:ext cx="2907276" cy="1759075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 sz="2200"/>
          </a:p>
        </p:txBody>
      </p:sp>
      <p:sp>
        <p:nvSpPr>
          <p:cNvPr id="73" name="자유형: 도형 72"/>
          <p:cNvSpPr/>
          <p:nvPr/>
        </p:nvSpPr>
        <p:spPr>
          <a:xfrm>
            <a:off x="4642362" y="4580130"/>
            <a:ext cx="2907276" cy="1759075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 sz="2200"/>
          </a:p>
        </p:txBody>
      </p:sp>
      <p:sp>
        <p:nvSpPr>
          <p:cNvPr id="74" name="자유형: 도형 73"/>
          <p:cNvSpPr/>
          <p:nvPr/>
        </p:nvSpPr>
        <p:spPr>
          <a:xfrm>
            <a:off x="8298691" y="4580130"/>
            <a:ext cx="2907276" cy="1759075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 sz="2200"/>
          </a:p>
        </p:txBody>
      </p:sp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방법 및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75670" y="5408295"/>
            <a:ext cx="2598378" cy="820727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초소형 컴퓨터이다.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라즈비안 운영체제를 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설치하여 활용하였다.</a:t>
            </a:r>
            <a:endParaRPr lang="en-US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53795" y="4986712"/>
            <a:ext cx="2680578" cy="421583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bg1"/>
                </a:solidFill>
                <a:cs typeface="Arial"/>
              </a:rPr>
              <a:t>Raspberry Pi</a:t>
            </a:r>
            <a:endParaRPr lang="ko-KR" altLang="en-US" sz="2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755850" y="4947285"/>
            <a:ext cx="2893272" cy="1099185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en-US" sz="2200" b="1">
                <a:solidFill>
                  <a:schemeClr val="bg1"/>
                </a:solidFill>
                <a:cs typeface="Arial"/>
              </a:rPr>
              <a:t>FLIR Lepton </a:t>
            </a:r>
            <a:endParaRPr lang="en-US" sz="2200" b="1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sz="2200" b="1">
                <a:solidFill>
                  <a:schemeClr val="bg1"/>
                </a:solidFill>
                <a:cs typeface="Arial"/>
              </a:rPr>
              <a:t>Camera</a:t>
            </a:r>
            <a:endParaRPr lang="en-US" sz="2200" b="1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endParaRPr lang="en-US" altLang="ko-KR" sz="2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37595" y="5658285"/>
            <a:ext cx="2598378" cy="570737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열을 추적, 탐지하는 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장치이다.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493922" y="5486298"/>
            <a:ext cx="2598380" cy="818924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라즈베리파이의 와이파이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연결을 위해 사용된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600">
                <a:solidFill>
                  <a:schemeClr val="bg1"/>
                </a:solidFill>
                <a:cs typeface="Arial"/>
              </a:rPr>
              <a:t>장치이다.</a:t>
            </a:r>
            <a:endParaRPr lang="en-US" altLang="ko-KR" sz="1600">
              <a:solidFill>
                <a:schemeClr val="bg1"/>
              </a:solidFill>
              <a:cs typeface="Arial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493922" y="5068833"/>
            <a:ext cx="2598380" cy="417465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en-US" altLang="ko-KR" sz="2200" b="1">
                <a:solidFill>
                  <a:schemeClr val="bg1"/>
                </a:solidFill>
                <a:cs typeface="Arial"/>
              </a:rPr>
              <a:t>Wi-Fi Module</a:t>
            </a:r>
            <a:endParaRPr lang="en-US" altLang="ko-KR" sz="22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그림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298691" y="2079436"/>
            <a:ext cx="2907276" cy="2907276"/>
          </a:xfrm>
        </p:spPr>
      </p:pic>
      <p:sp>
        <p:nvSpPr>
          <p:cNvPr id="75" name="사각형: 둥근 모서리 74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주요 부품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6" name="그래픽 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pic>
        <p:nvPicPr>
          <p:cNvPr id="12" name="그림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980206" y="2039143"/>
            <a:ext cx="2908141" cy="2908141"/>
          </a:xfrm>
        </p:spPr>
      </p:pic>
      <p:pic>
        <p:nvPicPr>
          <p:cNvPr id="15" name="그림 1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4641929" y="2078570"/>
            <a:ext cx="2908141" cy="29081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57" name=""/>
          <p:cNvPicPr>
            <a:picLocks noChangeAspect="1"/>
          </p:cNvPicPr>
          <p:nvPr/>
        </p:nvPicPr>
        <p:blipFill rotWithShape="1">
          <a:blip r:embed="rId3"/>
          <a:srcRect t="9020"/>
          <a:stretch>
            <a:fillRect/>
          </a:stretch>
        </p:blipFill>
        <p:spPr>
          <a:xfrm>
            <a:off x="1059414" y="1727165"/>
            <a:ext cx="10073171" cy="488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87661"/>
            <a:ext cx="12192000" cy="4641850"/>
          </a:xfrm>
          <a:prstGeom prst="rect">
            <a:avLst/>
          </a:prstGeom>
        </p:spPr>
      </p:pic>
      <p:sp>
        <p:nvSpPr>
          <p:cNvPr id="159" name=""/>
          <p:cNvSpPr txBox="1"/>
          <p:nvPr/>
        </p:nvSpPr>
        <p:spPr>
          <a:xfrm>
            <a:off x="0" y="4741116"/>
            <a:ext cx="3513935" cy="129681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공공데이터포털에서 제공하는 </a:t>
            </a:r>
            <a:r>
              <a:rPr lang="en-US" altLang="ko-KR">
                <a:latin typeface="맑은 고딕"/>
                <a:ea typeface="맑은 고딕"/>
              </a:rPr>
              <a:t>open API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</a:rPr>
              <a:t>‘</a:t>
            </a:r>
            <a:r>
              <a:rPr lang="ko-KR" altLang="en-US">
                <a:latin typeface="맑은 고딕"/>
                <a:ea typeface="맑은 고딕"/>
              </a:rPr>
              <a:t>보건복지부 코로나</a:t>
            </a:r>
            <a:r>
              <a:rPr lang="en-US" altLang="ko-KR">
                <a:latin typeface="맑은 고딕"/>
                <a:ea typeface="맑은 고딕"/>
              </a:rPr>
              <a:t>19</a:t>
            </a:r>
            <a:r>
              <a:rPr lang="ko-KR" altLang="en-US">
                <a:latin typeface="맑은 고딕"/>
                <a:ea typeface="맑은 고딕"/>
              </a:rPr>
              <a:t> 감염 현황</a:t>
            </a:r>
            <a:r>
              <a:rPr lang="en-US" altLang="ko-KR">
                <a:latin typeface="맑은 고딕"/>
                <a:ea typeface="맑은 고딕"/>
              </a:rPr>
              <a:t>’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70049"/>
            <a:ext cx="12192000" cy="518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9957" y="1639064"/>
            <a:ext cx="3412086" cy="5071576"/>
          </a:xfrm>
          <a:prstGeom prst="rect">
            <a:avLst/>
          </a:prstGeom>
        </p:spPr>
      </p:pic>
      <p:pic>
        <p:nvPicPr>
          <p:cNvPr id="1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608" y="1639064"/>
            <a:ext cx="3413982" cy="5071576"/>
          </a:xfrm>
          <a:prstGeom prst="rect">
            <a:avLst/>
          </a:prstGeom>
        </p:spPr>
      </p:pic>
      <p:pic>
        <p:nvPicPr>
          <p:cNvPr id="1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58384" y="1708072"/>
            <a:ext cx="3422281" cy="4933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grpSp>
        <p:nvGrpSpPr>
          <p:cNvPr id="165" name=""/>
          <p:cNvGrpSpPr/>
          <p:nvPr/>
        </p:nvGrpSpPr>
        <p:grpSpPr>
          <a:xfrm rot="0">
            <a:off x="3158801" y="1698693"/>
            <a:ext cx="5874397" cy="4902093"/>
            <a:chOff x="420848" y="615950"/>
            <a:chExt cx="7847434" cy="6548561"/>
          </a:xfrm>
        </p:grpSpPr>
        <p:pic>
          <p:nvPicPr>
            <p:cNvPr id="16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0848" y="615950"/>
              <a:ext cx="7847434" cy="3658049"/>
            </a:xfrm>
            <a:prstGeom prst="rect">
              <a:avLst/>
            </a:prstGeom>
          </p:spPr>
        </p:pic>
        <p:pic>
          <p:nvPicPr>
            <p:cNvPr id="16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0848" y="4273999"/>
              <a:ext cx="7847434" cy="28905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실행 화면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grpSp>
        <p:nvGrpSpPr>
          <p:cNvPr id="168" name=""/>
          <p:cNvGrpSpPr/>
          <p:nvPr/>
        </p:nvGrpSpPr>
        <p:grpSpPr>
          <a:xfrm rot="0">
            <a:off x="5975103" y="2044352"/>
            <a:ext cx="6216897" cy="4813647"/>
            <a:chOff x="0" y="821886"/>
            <a:chExt cx="12192000" cy="9440077"/>
          </a:xfrm>
        </p:grpSpPr>
        <p:pic>
          <p:nvPicPr>
            <p:cNvPr id="166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821886"/>
              <a:ext cx="12192000" cy="5214228"/>
            </a:xfrm>
            <a:prstGeom prst="rect">
              <a:avLst/>
            </a:prstGeom>
          </p:spPr>
        </p:pic>
        <p:pic>
          <p:nvPicPr>
            <p:cNvPr id="16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5540426"/>
              <a:ext cx="12192000" cy="4721537"/>
            </a:xfrm>
            <a:prstGeom prst="rect">
              <a:avLst/>
            </a:prstGeom>
          </p:spPr>
        </p:pic>
      </p:grpSp>
      <p:grpSp>
        <p:nvGrpSpPr>
          <p:cNvPr id="163" name=""/>
          <p:cNvGrpSpPr/>
          <p:nvPr/>
        </p:nvGrpSpPr>
        <p:grpSpPr>
          <a:xfrm rot="0">
            <a:off x="196558" y="1615253"/>
            <a:ext cx="5899441" cy="5242747"/>
            <a:chOff x="3790559" y="678420"/>
            <a:chExt cx="7944627" cy="7060273"/>
          </a:xfrm>
        </p:grpSpPr>
        <p:pic>
          <p:nvPicPr>
            <p:cNvPr id="164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90560" y="678420"/>
              <a:ext cx="7944627" cy="3682665"/>
            </a:xfrm>
            <a:prstGeom prst="rect">
              <a:avLst/>
            </a:prstGeom>
          </p:spPr>
        </p:pic>
        <p:pic>
          <p:nvPicPr>
            <p:cNvPr id="165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790559" y="4361086"/>
              <a:ext cx="7944627" cy="33776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관리자 페이지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938" y="2334449"/>
            <a:ext cx="5808145" cy="3109777"/>
          </a:xfrm>
          <a:prstGeom prst="rect">
            <a:avLst/>
          </a:prstGeom>
        </p:spPr>
      </p:pic>
      <p:pic>
        <p:nvPicPr>
          <p:cNvPr id="1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4575" y="2346835"/>
            <a:ext cx="5866130" cy="3097391"/>
          </a:xfrm>
          <a:prstGeom prst="rect">
            <a:avLst/>
          </a:prstGeom>
        </p:spPr>
      </p:pic>
      <p:sp>
        <p:nvSpPr>
          <p:cNvPr id="171" name=""/>
          <p:cNvSpPr txBox="1"/>
          <p:nvPr/>
        </p:nvSpPr>
        <p:spPr>
          <a:xfrm>
            <a:off x="1804994" y="5635300"/>
            <a:ext cx="3528035" cy="72895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Connect</a:t>
            </a:r>
            <a:r>
              <a:rPr lang="ko-KR" altLang="en-US">
                <a:latin typeface="맑은 고딕"/>
                <a:ea typeface="맑은 고딕"/>
              </a:rPr>
              <a:t> 버튼 클릭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7166401" y="5635300"/>
            <a:ext cx="3528035" cy="728955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라즈베리파이에서 설정한 </a:t>
            </a:r>
            <a:r>
              <a:rPr lang="en-US" altLang="ko-KR">
                <a:latin typeface="맑은 고딕"/>
                <a:ea typeface="맑은 고딕"/>
              </a:rPr>
              <a:t>Password</a:t>
            </a:r>
            <a:r>
              <a:rPr lang="ko-KR" altLang="en-US">
                <a:latin typeface="맑은 고딕"/>
                <a:ea typeface="맑은 고딕"/>
              </a:rPr>
              <a:t> 입력</a:t>
            </a: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CONTENTS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lvl="0" algn="ctr">
              <a:defRPr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목차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그래픽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sp>
        <p:nvSpPr>
          <p:cNvPr id="17" name="사각형: 둥근 모서리 16"/>
          <p:cNvSpPr/>
          <p:nvPr/>
        </p:nvSpPr>
        <p:spPr>
          <a:xfrm>
            <a:off x="2022475" y="2279650"/>
            <a:ext cx="8147050" cy="3962400"/>
          </a:xfrm>
          <a:prstGeom prst="roundRect">
            <a:avLst>
              <a:gd name="adj" fmla="val 5311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anchor="ctr"/>
          <a:lstStyle/>
          <a:p>
            <a:pPr lvl="0" algn="ctr">
              <a:defRPr/>
            </a:pPr>
            <a:endParaRPr lang="ko-KR" altLang="en-US" sz="2400" b="1">
              <a:cs typeface="Arial"/>
            </a:endParaRPr>
          </a:p>
        </p:txBody>
      </p:sp>
      <p:pic>
        <p:nvPicPr>
          <p:cNvPr id="19" name="그래픽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52330" y="2440940"/>
            <a:ext cx="240665" cy="14160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48865" y="2566035"/>
            <a:ext cx="1684020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47011" y="2640330"/>
            <a:ext cx="6697980" cy="4533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rPr>
              <a:t>주제 소개 및 목적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48865" y="3472180"/>
            <a:ext cx="1684020" cy="640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47010" y="3546475"/>
            <a:ext cx="6697980" cy="4521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개발 방법 및 개발 내용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48865" y="4378960"/>
            <a:ext cx="1684020" cy="63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8865" y="5271770"/>
            <a:ext cx="1684020" cy="64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7011" y="5346700"/>
            <a:ext cx="6697980" cy="4521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결론 및 개선 사항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47010" y="4472997"/>
            <a:ext cx="6697980" cy="4495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활용방안 및 기대효과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038808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관리자 페이지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200098"/>
            <a:ext cx="240665" cy="141605"/>
          </a:xfrm>
          <a:prstGeom prst="rect">
            <a:avLst/>
          </a:prstGeom>
        </p:spPr>
      </p:pic>
      <p:pic>
        <p:nvPicPr>
          <p:cNvPr id="1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4910" y="1671054"/>
            <a:ext cx="8722179" cy="4547345"/>
          </a:xfrm>
          <a:prstGeom prst="rect">
            <a:avLst/>
          </a:prstGeom>
        </p:spPr>
      </p:pic>
      <p:sp>
        <p:nvSpPr>
          <p:cNvPr id="170" name=""/>
          <p:cNvSpPr txBox="1"/>
          <p:nvPr/>
        </p:nvSpPr>
        <p:spPr>
          <a:xfrm>
            <a:off x="2392525" y="6218399"/>
            <a:ext cx="7406950" cy="4572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실시간으로 적외선 카메라 모듈 앞의 물체와 온도를 확인할 수 있음</a:t>
            </a: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방법 및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576582" y="1595120"/>
            <a:ext cx="5410312" cy="4494407"/>
            <a:chOff x="576582" y="1595120"/>
            <a:chExt cx="5410312" cy="4494407"/>
          </a:xfrm>
        </p:grpSpPr>
        <p:pic>
          <p:nvPicPr>
            <p:cNvPr id="5" name="그림 5" descr="C:/Users/qkcdn/AppData/Roaming/PolarisOffice/ETemp/2164_12129864/image21.jpeg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6582" y="1595120"/>
              <a:ext cx="5402983" cy="4053781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>
            <a:xfrm>
              <a:off x="576697" y="5711536"/>
              <a:ext cx="5410197" cy="363509"/>
            </a:xfrm>
            <a:prstGeom prst="rect">
              <a:avLst/>
            </a:prstGeom>
            <a:noFill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ko-KR" altLang="en-US">
                  <a:cs typeface="Arial"/>
                </a:rPr>
                <a:t>직접 체온을 측정하는 장면</a:t>
              </a:r>
              <a:endParaRPr lang="ko-KR"/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6270048" y="1586057"/>
            <a:ext cx="5419956" cy="4481823"/>
            <a:chOff x="6270048" y="1586057"/>
            <a:chExt cx="5419956" cy="4481823"/>
          </a:xfrm>
        </p:grpSpPr>
        <p:pic>
          <p:nvPicPr>
            <p:cNvPr id="6" name="그림 6" descr="C:/Users/qkcdn/AppData/Roaming/PolarisOffice/ETemp/2164_12129864/image22.jpe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300760" y="1586057"/>
              <a:ext cx="5389244" cy="4045526"/>
            </a:xfrm>
            <a:prstGeom prst="rect">
              <a:avLst/>
            </a:prstGeom>
            <a:noFill/>
          </p:spPr>
        </p:pic>
        <p:sp>
          <p:nvSpPr>
            <p:cNvPr id="3" name="TextBox 2"/>
            <p:cNvSpPr txBox="1"/>
            <p:nvPr/>
          </p:nvSpPr>
          <p:spPr>
            <a:xfrm>
              <a:off x="6270048" y="5698548"/>
              <a:ext cx="5418857" cy="369332"/>
            </a:xfrm>
            <a:prstGeom prst="rect">
              <a:avLst/>
            </a:prstGeom>
            <a:noFill/>
          </p:spPr>
          <p:txBody>
            <a:bodyPr rot="0" vert="horz" wrap="square" lIns="91440" tIns="45720" rIns="91440" bIns="45720" anchor="t" anchorCtr="0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ko-KR" altLang="en-US">
                  <a:cs typeface="Arial"/>
                </a:rPr>
                <a:t>뜨거운 물을 컵에 담아 온도를 측정하는 장면</a:t>
              </a:r>
              <a:endParaRPr 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3670127" y="3240347"/>
            <a:ext cx="48604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활용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방안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및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기대효과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F79B50-7CAE-495E-A791-9218EB971D97}"/>
              </a:ext>
            </a:extLst>
          </p:cNvPr>
          <p:cNvSpPr txBox="1"/>
          <p:nvPr/>
        </p:nvSpPr>
        <p:spPr>
          <a:xfrm>
            <a:off x="4358640" y="3886835"/>
            <a:ext cx="3474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ea typeface="+mn-lt"/>
                <a:cs typeface="+mn-lt"/>
              </a:rPr>
              <a:t>Utilization plan and expected effect</a:t>
            </a:r>
            <a:endParaRPr lang="ko-KR" sz="1600"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4A8E55-02BD-4E9E-A5B7-07F4DD6E43A9}"/>
              </a:ext>
            </a:extLst>
          </p:cNvPr>
          <p:cNvGrpSpPr/>
          <p:nvPr/>
        </p:nvGrpSpPr>
        <p:grpSpPr>
          <a:xfrm flipV="1">
            <a:off x="5490845" y="2731770"/>
            <a:ext cx="1196340" cy="182880"/>
            <a:chOff x="5490845" y="2731770"/>
            <a:chExt cx="1196340" cy="18288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552EE0-2064-491D-BB97-7135376A1DC7}"/>
                </a:ext>
              </a:extLst>
            </p:cNvPr>
            <p:cNvSpPr/>
            <p:nvPr/>
          </p:nvSpPr>
          <p:spPr>
            <a:xfrm>
              <a:off x="5490845" y="273177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4FF42C6-2D7F-4061-B607-7DAE4DA0319A}"/>
                </a:ext>
              </a:extLst>
            </p:cNvPr>
            <p:cNvSpPr/>
            <p:nvPr/>
          </p:nvSpPr>
          <p:spPr>
            <a:xfrm>
              <a:off x="5828665" y="273177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E25B0F5-2C74-4450-9627-25BDE9B7CF39}"/>
                </a:ext>
              </a:extLst>
            </p:cNvPr>
            <p:cNvSpPr/>
            <p:nvPr/>
          </p:nvSpPr>
          <p:spPr>
            <a:xfrm>
              <a:off x="6165850" y="273177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0A4059-A554-4E11-8C38-52D1B06CBAE3}"/>
                </a:ext>
              </a:extLst>
            </p:cNvPr>
            <p:cNvSpPr/>
            <p:nvPr/>
          </p:nvSpPr>
          <p:spPr>
            <a:xfrm>
              <a:off x="6503670" y="273177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6DFD9-CF46-4B62-9A83-2704D60BFF8A}"/>
              </a:ext>
            </a:extLst>
          </p:cNvPr>
          <p:cNvSpPr txBox="1"/>
          <p:nvPr/>
        </p:nvSpPr>
        <p:spPr>
          <a:xfrm>
            <a:off x="1374140" y="615950"/>
            <a:ext cx="9903460" cy="307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E9CD5-1ADC-4663-B347-F4B84BABF219}"/>
              </a:ext>
            </a:extLst>
          </p:cNvPr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6435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2052782" y="3118311"/>
            <a:ext cx="2164657" cy="2321370"/>
            <a:chOff x="2052782" y="3118311"/>
            <a:chExt cx="2164657" cy="2321370"/>
          </a:xfrm>
        </p:grpSpPr>
        <p:sp>
          <p:nvSpPr>
            <p:cNvPr id="6" name="TextBox 5"/>
            <p:cNvSpPr txBox="1"/>
            <p:nvPr/>
          </p:nvSpPr>
          <p:spPr>
            <a:xfrm>
              <a:off x="2052782" y="4116242"/>
              <a:ext cx="2164657" cy="130157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현장을 지키지 않아도 웹사이트에 접속만 하면 실시간으로 발열이 있는 사람이 있는지 </a:t>
              </a:r>
              <a:endParaRPr lang="ko-KR" altLang="en-US" sz="1600"/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관찰할 수 있다</a:t>
              </a:r>
              <a:r>
                <a:rPr lang="en-US" altLang="ko-KR" sz="1600"/>
                <a:t>.</a:t>
              </a:r>
              <a:endParaRPr lang="ko-KR" altLang="en-US" sz="1600">
                <a:cs typeface="Arial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03895" y="3768262"/>
              <a:ext cx="16624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Monitoring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03895" y="3118311"/>
              <a:ext cx="16624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4973435" y="3118311"/>
            <a:ext cx="2285884" cy="2075150"/>
            <a:chOff x="4973435" y="3118311"/>
            <a:chExt cx="2285884" cy="2075150"/>
          </a:xfrm>
        </p:grpSpPr>
        <p:sp>
          <p:nvSpPr>
            <p:cNvPr id="9" name="TextBox 8"/>
            <p:cNvSpPr txBox="1"/>
            <p:nvPr/>
          </p:nvSpPr>
          <p:spPr>
            <a:xfrm>
              <a:off x="4973435" y="4116243"/>
              <a:ext cx="2285884" cy="10634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발열 검사 과정의 </a:t>
              </a:r>
              <a:endParaRPr lang="ko-KR" altLang="en-US" sz="1600"/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번거로움을 최소화하여 더욱 빠르고 편리한 </a:t>
              </a:r>
              <a:endParaRPr lang="ko-KR" altLang="en-US" sz="1600"/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체온 측정이 가능하다</a:t>
              </a:r>
              <a:r>
                <a:rPr lang="en-US" altLang="ko-KR" sz="1600"/>
                <a:t>.</a:t>
              </a:r>
              <a:endParaRPr lang="ko-KR" altLang="en-US" sz="1600">
                <a:cs typeface="Arial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285162" y="3785581"/>
              <a:ext cx="16624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Convenient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85162" y="3118311"/>
              <a:ext cx="16624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02.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7928726" y="3118311"/>
            <a:ext cx="2363816" cy="2309034"/>
            <a:chOff x="7928726" y="3118311"/>
            <a:chExt cx="2363816" cy="2309034"/>
          </a:xfrm>
        </p:grpSpPr>
        <p:sp>
          <p:nvSpPr>
            <p:cNvPr id="12" name="TextBox 11"/>
            <p:cNvSpPr txBox="1"/>
            <p:nvPr/>
          </p:nvSpPr>
          <p:spPr>
            <a:xfrm>
              <a:off x="7928726" y="4124902"/>
              <a:ext cx="2363816" cy="13024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/>
                <a:t>적외선 카메라 대비</a:t>
              </a:r>
              <a:endParaRPr lang="ko-KR" altLang="en-US" sz="1600"/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>
                  <a:cs typeface="Arial"/>
                </a:rPr>
                <a:t>오픈소스 하드웨어와</a:t>
              </a:r>
              <a:endParaRPr lang="ko-KR" altLang="en-US" sz="1600">
                <a:cs typeface="Arial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>
                  <a:cs typeface="Arial"/>
                </a:rPr>
                <a:t>모듈의 가격이 저렴한</a:t>
              </a:r>
              <a:endParaRPr lang="ko-KR" altLang="en-US" sz="1600">
                <a:cs typeface="Arial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>
                  <a:cs typeface="Arial"/>
                </a:rPr>
                <a:t>편이기 때문에 </a:t>
              </a:r>
              <a:endParaRPr lang="ko-KR" altLang="en-US" sz="1600">
                <a:cs typeface="Arial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ko-KR" altLang="en-US" sz="1600">
                  <a:cs typeface="Arial"/>
                </a:rPr>
                <a:t>상용화되기 쉽다.</a:t>
              </a:r>
              <a:endParaRPr lang="ko-KR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75089" y="3794240"/>
              <a:ext cx="16624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economical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275089" y="3118311"/>
              <a:ext cx="16624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03.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63141" y="1567006"/>
            <a:ext cx="62484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기대효과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83419" y="2090361"/>
            <a:ext cx="7807844" cy="4794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>
                <a:solidFill>
                  <a:srgbClr val="404040"/>
                </a:solidFill>
                <a:effectLst/>
                <a:latin typeface="+mn-ea"/>
              </a:rPr>
              <a:t>열화상 영상 모니터링 시스템의 수요가 증가하는 추세</a:t>
            </a:r>
            <a:endParaRPr lang="ko-KR" altLang="en-US" sz="1600">
              <a:solidFill>
                <a:srgbClr val="404040"/>
              </a:solidFill>
              <a:effectLst/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 flipV="1">
            <a:off x="5490845" y="2728999"/>
            <a:ext cx="1196340" cy="182880"/>
            <a:chOff x="5490845" y="1577340"/>
            <a:chExt cx="1196340" cy="182880"/>
          </a:xfrm>
        </p:grpSpPr>
        <p:sp>
          <p:nvSpPr>
            <p:cNvPr id="24" name="타원 23"/>
            <p:cNvSpPr/>
            <p:nvPr/>
          </p:nvSpPr>
          <p:spPr>
            <a:xfrm>
              <a:off x="5490845" y="157734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828665" y="157734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165850" y="157734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503670" y="157734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활용방안 및 기대효과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03066F0-FFDF-47DE-89E2-1D2270EF0BB9}"/>
              </a:ext>
            </a:extLst>
          </p:cNvPr>
          <p:cNvGrpSpPr/>
          <p:nvPr/>
        </p:nvGrpSpPr>
        <p:grpSpPr>
          <a:xfrm>
            <a:off x="3384608" y="2962449"/>
            <a:ext cx="2147339" cy="2092467"/>
            <a:chOff x="3384608" y="2962449"/>
            <a:chExt cx="2147339" cy="20924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BAA886-A868-41FA-9DCC-B23709717732}"/>
                </a:ext>
              </a:extLst>
            </p:cNvPr>
            <p:cNvSpPr txBox="1"/>
            <p:nvPr/>
          </p:nvSpPr>
          <p:spPr>
            <a:xfrm>
              <a:off x="3384608" y="3977698"/>
              <a:ext cx="2147339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altLang="en-US" sz="1600" dirty="0"/>
                <a:t>코로나</a:t>
              </a:r>
              <a:r>
                <a:rPr lang="en-US" altLang="ko-KR" sz="1600" dirty="0"/>
                <a:t>19 </a:t>
              </a:r>
              <a:r>
                <a:rPr lang="ko-KR" altLang="en-US" sz="1600" dirty="0"/>
                <a:t>발열 체크가 필요한 모든 장소에서 활용할 수 있고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 </a:t>
              </a:r>
              <a:endParaRPr lang="en-US" altLang="ko-KR" sz="1600">
                <a:cs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600" dirty="0"/>
                <a:t>간단하다</a:t>
              </a:r>
              <a:r>
                <a:rPr lang="en-US" altLang="ko-KR" sz="1600" dirty="0"/>
                <a:t>.</a:t>
              </a:r>
              <a:endParaRPr lang="ko-KR" altLang="en-US" sz="1600">
                <a:cs typeface="Arial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4EC6AEF-B5BD-4F01-8BCB-E21C59509D85}"/>
                </a:ext>
              </a:extLst>
            </p:cNvPr>
            <p:cNvSpPr/>
            <p:nvPr/>
          </p:nvSpPr>
          <p:spPr>
            <a:xfrm>
              <a:off x="3627062" y="3603740"/>
              <a:ext cx="16624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Usability</a:t>
              </a:r>
              <a:endPara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DBF2E8-E1CC-4A2A-95E6-8AF1EB42A7DF}"/>
                </a:ext>
              </a:extLst>
            </p:cNvPr>
            <p:cNvSpPr/>
            <p:nvPr/>
          </p:nvSpPr>
          <p:spPr>
            <a:xfrm>
              <a:off x="3627062" y="2962449"/>
              <a:ext cx="16624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04.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FB2B8E-8DF5-4A99-8CAC-38CC5ADE2373}"/>
              </a:ext>
            </a:extLst>
          </p:cNvPr>
          <p:cNvSpPr txBox="1"/>
          <p:nvPr/>
        </p:nvSpPr>
        <p:spPr>
          <a:xfrm>
            <a:off x="2971800" y="1792143"/>
            <a:ext cx="62484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활용 방안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F79A25-B5D6-41EF-8D3C-2C58AA618860}"/>
              </a:ext>
            </a:extLst>
          </p:cNvPr>
          <p:cNvGrpSpPr/>
          <p:nvPr/>
        </p:nvGrpSpPr>
        <p:grpSpPr>
          <a:xfrm flipV="1">
            <a:off x="5490845" y="2728999"/>
            <a:ext cx="1196340" cy="182880"/>
            <a:chOff x="5490845" y="1577340"/>
            <a:chExt cx="1196340" cy="18288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8FCDCC6-6BA5-4CD3-B684-9E353CA9790D}"/>
                </a:ext>
              </a:extLst>
            </p:cNvPr>
            <p:cNvSpPr/>
            <p:nvPr/>
          </p:nvSpPr>
          <p:spPr>
            <a:xfrm>
              <a:off x="5490845" y="157734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4714697-9FBA-4435-A9D0-32203793EF74}"/>
                </a:ext>
              </a:extLst>
            </p:cNvPr>
            <p:cNvSpPr/>
            <p:nvPr/>
          </p:nvSpPr>
          <p:spPr>
            <a:xfrm>
              <a:off x="5828665" y="157734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25356D4-1032-4F88-A2E7-FB1BD34E6098}"/>
                </a:ext>
              </a:extLst>
            </p:cNvPr>
            <p:cNvSpPr/>
            <p:nvPr/>
          </p:nvSpPr>
          <p:spPr>
            <a:xfrm>
              <a:off x="6165850" y="157734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E83B2E-FE65-46FA-B176-8AD83589E442}"/>
                </a:ext>
              </a:extLst>
            </p:cNvPr>
            <p:cNvSpPr/>
            <p:nvPr/>
          </p:nvSpPr>
          <p:spPr>
            <a:xfrm>
              <a:off x="6503670" y="157734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FD2F98C-82E2-42C1-8D73-19064D993FA1}"/>
              </a:ext>
            </a:extLst>
          </p:cNvPr>
          <p:cNvSpPr txBox="1"/>
          <p:nvPr/>
        </p:nvSpPr>
        <p:spPr>
          <a:xfrm>
            <a:off x="1374140" y="615950"/>
            <a:ext cx="990346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활용방안 및 기대효과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D00EA3-02F2-47AD-A5F3-B041FC6B1AFB}"/>
              </a:ext>
            </a:extLst>
          </p:cNvPr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2B1453-52E9-4A1B-9D3B-FD6F67CBC113}"/>
              </a:ext>
            </a:extLst>
          </p:cNvPr>
          <p:cNvGrpSpPr/>
          <p:nvPr/>
        </p:nvGrpSpPr>
        <p:grpSpPr>
          <a:xfrm>
            <a:off x="6657743" y="2971107"/>
            <a:ext cx="2346498" cy="2813814"/>
            <a:chOff x="6657743" y="2971107"/>
            <a:chExt cx="2346498" cy="281381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3C9CBE-B702-4376-ACC9-835578C369ED}"/>
                </a:ext>
              </a:extLst>
            </p:cNvPr>
            <p:cNvSpPr txBox="1"/>
            <p:nvPr/>
          </p:nvSpPr>
          <p:spPr>
            <a:xfrm>
              <a:off x="6657743" y="3969039"/>
              <a:ext cx="2346498" cy="18158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ko-KR" sz="1600" dirty="0">
                  <a:latin typeface="Arial Unicode MS"/>
                  <a:ea typeface="Arial Unicode MS"/>
                  <a:cs typeface="+mn-lt"/>
                </a:rPr>
                <a:t>코로나</a:t>
              </a:r>
              <a:r>
                <a:rPr lang="en-US" altLang="ko-KR" sz="1600" dirty="0">
                  <a:latin typeface="Arial Unicode MS"/>
                  <a:ea typeface="+mn-lt"/>
                  <a:cs typeface="+mn-lt"/>
                </a:rPr>
                <a:t>19</a:t>
              </a:r>
              <a:r>
                <a:rPr lang="ko-KR" altLang="en-US" sz="1600" dirty="0">
                  <a:latin typeface="Arial Unicode MS"/>
                  <a:ea typeface="Arial Unicode MS"/>
                  <a:cs typeface="+mn-lt"/>
                </a:rPr>
                <a:t>가 종식된다면 화재 위험성이 있는 </a:t>
              </a:r>
              <a:endParaRPr lang="ko-KR" altLang="en-US" sz="1600">
                <a:latin typeface="Arial Unicode MS"/>
                <a:ea typeface="Arial Unicode MS"/>
                <a:cs typeface="+mn-lt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600" dirty="0">
                  <a:latin typeface="Arial Unicode MS"/>
                  <a:ea typeface="Arial Unicode MS"/>
                  <a:cs typeface="+mn-lt"/>
                </a:rPr>
                <a:t>장소인 서버실과 같은 곳에 설치하여 화재 </a:t>
              </a:r>
              <a:endParaRPr lang="ko-KR" altLang="en-US" sz="1600">
                <a:latin typeface="Arial Unicode MS"/>
                <a:ea typeface="Arial Unicode MS"/>
                <a:cs typeface="+mn-lt"/>
              </a:endParaRPr>
            </a:p>
            <a:p>
              <a:pPr algn="ctr">
                <a:lnSpc>
                  <a:spcPct val="100000"/>
                </a:lnSpc>
              </a:pPr>
              <a:r>
                <a:rPr lang="ko-KR" sz="1600" dirty="0">
                  <a:latin typeface="Arial Unicode MS"/>
                  <a:ea typeface="Arial Unicode MS"/>
                  <a:cs typeface="+mn-lt"/>
                </a:rPr>
                <a:t>발생</a:t>
              </a:r>
              <a:r>
                <a:rPr lang="en-US" altLang="ko-KR" sz="1600" dirty="0">
                  <a:latin typeface="Arial Unicode MS"/>
                  <a:ea typeface="+mn-lt"/>
                  <a:cs typeface="+mn-lt"/>
                </a:rPr>
                <a:t>,</a:t>
              </a:r>
              <a:r>
                <a:rPr lang="ko-KR" sz="1600" dirty="0">
                  <a:latin typeface="Arial Unicode MS"/>
                  <a:ea typeface="Arial Unicode MS"/>
                  <a:cs typeface="+mn-lt"/>
                </a:rPr>
                <a:t> 이상 증세 등을</a:t>
              </a:r>
              <a:r>
                <a:rPr lang="ko-KR" altLang="en-US" sz="1600" dirty="0">
                  <a:latin typeface="Arial Unicode MS"/>
                  <a:ea typeface="Arial Unicode MS"/>
                  <a:cs typeface="+mn-lt"/>
                </a:rPr>
                <a:t> </a:t>
              </a:r>
              <a:endParaRPr lang="ko-KR" altLang="en-US" sz="1600">
                <a:latin typeface="Arial Unicode MS"/>
                <a:ea typeface="Arial Unicode MS"/>
                <a:cs typeface="+mn-lt"/>
              </a:endParaRPr>
            </a:p>
            <a:p>
              <a:pPr algn="ctr">
                <a:lnSpc>
                  <a:spcPct val="100000"/>
                </a:lnSpc>
              </a:pPr>
              <a:r>
                <a:rPr lang="ko-KR" sz="1600" dirty="0">
                  <a:latin typeface="Arial Unicode MS"/>
                  <a:ea typeface="Arial Unicode MS"/>
                  <a:cs typeface="+mn-lt"/>
                </a:rPr>
                <a:t>포착하여 효과적인</a:t>
              </a:r>
              <a:r>
                <a:rPr lang="ko-KR" altLang="en-US" sz="1600" dirty="0">
                  <a:latin typeface="Arial Unicode MS"/>
                  <a:ea typeface="Arial Unicode MS"/>
                  <a:cs typeface="+mn-lt"/>
                </a:rPr>
                <a:t> </a:t>
              </a:r>
              <a:endParaRPr lang="ko-KR" altLang="en-US" sz="1600">
                <a:latin typeface="Arial Unicode MS"/>
                <a:ea typeface="Arial Unicode MS"/>
                <a:cs typeface="+mn-lt"/>
              </a:endParaRPr>
            </a:p>
            <a:p>
              <a:pPr algn="ctr">
                <a:lnSpc>
                  <a:spcPct val="100000"/>
                </a:lnSpc>
              </a:pPr>
              <a:r>
                <a:rPr lang="ko-KR" sz="1600" dirty="0">
                  <a:latin typeface="Arial Unicode MS"/>
                  <a:ea typeface="Arial Unicode MS"/>
                  <a:cs typeface="+mn-lt"/>
                </a:rPr>
                <a:t>대처가 가능할 것이다</a:t>
              </a:r>
              <a:r>
                <a:rPr lang="en-US" altLang="ko-KR" sz="1600" dirty="0">
                  <a:latin typeface="Arial Unicode MS"/>
                  <a:ea typeface="+mn-lt"/>
                  <a:cs typeface="+mn-lt"/>
                </a:rPr>
                <a:t>.</a:t>
              </a:r>
              <a:endParaRPr lang="ko-KR" altLang="en-US" sz="1600">
                <a:latin typeface="Arial Unicode MS"/>
                <a:cs typeface="Arial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C7A8AB-B1BC-4239-BBB6-770A869D7657}"/>
                </a:ext>
              </a:extLst>
            </p:cNvPr>
            <p:cNvSpPr/>
            <p:nvPr/>
          </p:nvSpPr>
          <p:spPr>
            <a:xfrm>
              <a:off x="7004107" y="3603741"/>
              <a:ext cx="16624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Protection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4A04E7-CD87-4508-9A64-6949E0F85B19}"/>
                </a:ext>
              </a:extLst>
            </p:cNvPr>
            <p:cNvSpPr/>
            <p:nvPr/>
          </p:nvSpPr>
          <p:spPr>
            <a:xfrm>
              <a:off x="7004107" y="2971107"/>
              <a:ext cx="16624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05.</a:t>
              </a:r>
              <a:endPara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F27F5835-FA4E-4198-A1BA-AF590D243236}"/>
              </a:ext>
            </a:extLst>
          </p:cNvPr>
          <p:cNvSpPr txBox="1"/>
          <p:nvPr/>
        </p:nvSpPr>
        <p:spPr>
          <a:xfrm>
            <a:off x="4189672" y="3240347"/>
            <a:ext cx="38126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결론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및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향후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과제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F79B50-7CAE-495E-A791-9218EB971D97}"/>
              </a:ext>
            </a:extLst>
          </p:cNvPr>
          <p:cNvSpPr txBox="1"/>
          <p:nvPr/>
        </p:nvSpPr>
        <p:spPr>
          <a:xfrm>
            <a:off x="4358640" y="3886835"/>
            <a:ext cx="3474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ea typeface="+mn-lt"/>
                <a:cs typeface="+mn-lt"/>
              </a:rPr>
              <a:t>Conclusions and Future Challenges</a:t>
            </a:r>
            <a:endParaRPr lang="ko-KR" sz="1600"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4A8E55-02BD-4E9E-A5B7-07F4DD6E43A9}"/>
              </a:ext>
            </a:extLst>
          </p:cNvPr>
          <p:cNvGrpSpPr/>
          <p:nvPr/>
        </p:nvGrpSpPr>
        <p:grpSpPr>
          <a:xfrm flipV="1">
            <a:off x="5490845" y="2731770"/>
            <a:ext cx="1196340" cy="182880"/>
            <a:chOff x="5490845" y="2731770"/>
            <a:chExt cx="1196340" cy="18288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552EE0-2064-491D-BB97-7135376A1DC7}"/>
                </a:ext>
              </a:extLst>
            </p:cNvPr>
            <p:cNvSpPr/>
            <p:nvPr/>
          </p:nvSpPr>
          <p:spPr>
            <a:xfrm>
              <a:off x="5490845" y="273177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4FF42C6-2D7F-4061-B607-7DAE4DA0319A}"/>
                </a:ext>
              </a:extLst>
            </p:cNvPr>
            <p:cNvSpPr/>
            <p:nvPr/>
          </p:nvSpPr>
          <p:spPr>
            <a:xfrm>
              <a:off x="5828665" y="273177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E25B0F5-2C74-4450-9627-25BDE9B7CF39}"/>
                </a:ext>
              </a:extLst>
            </p:cNvPr>
            <p:cNvSpPr/>
            <p:nvPr/>
          </p:nvSpPr>
          <p:spPr>
            <a:xfrm>
              <a:off x="6165850" y="273177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0A4059-A554-4E11-8C38-52D1B06CBAE3}"/>
                </a:ext>
              </a:extLst>
            </p:cNvPr>
            <p:cNvSpPr/>
            <p:nvPr/>
          </p:nvSpPr>
          <p:spPr>
            <a:xfrm>
              <a:off x="6503670" y="273177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6DFD9-CF46-4B62-9A83-2704D60BFF8A}"/>
              </a:ext>
            </a:extLst>
          </p:cNvPr>
          <p:cNvSpPr txBox="1"/>
          <p:nvPr/>
        </p:nvSpPr>
        <p:spPr>
          <a:xfrm>
            <a:off x="1374140" y="615950"/>
            <a:ext cx="9903460" cy="307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E9CD5-1ADC-4663-B347-F4B84BABF219}"/>
              </a:ext>
            </a:extLst>
          </p:cNvPr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31464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결론 및 향후 과제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856163" y="2146359"/>
            <a:ext cx="3942310" cy="2738061"/>
            <a:chOff x="1856163" y="2146359"/>
            <a:chExt cx="3942310" cy="2738061"/>
          </a:xfrm>
        </p:grpSpPr>
        <p:sp>
          <p:nvSpPr>
            <p:cNvPr id="59" name="TextBox 58"/>
            <p:cNvSpPr txBox="1"/>
            <p:nvPr/>
          </p:nvSpPr>
          <p:spPr>
            <a:xfrm>
              <a:off x="2085513" y="3309620"/>
              <a:ext cx="348361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향후 보완점</a:t>
              </a:r>
              <a:endPara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56163" y="4068734"/>
              <a:ext cx="3942310" cy="8156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>
              <a:lvl1pPr marL="0" indent="0" latinLnBrk="0">
                <a:buFontTx/>
                <a:buNone/>
                <a:defRPr lang="en-GB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0" indent="0" algn="ctr" latinLnBrk="0">
                <a:buFontTx/>
                <a:buNone/>
                <a:defRPr/>
              </a:pPr>
              <a:r>
                <a:rPr lang="ko-KR" altLang="en-US" sz="1600">
                  <a:cs typeface="Arial"/>
                </a:rPr>
                <a:t>웹 서버 프로그램 구현</a:t>
              </a:r>
              <a:endParaRPr lang="ko-KR" altLang="en-US" sz="1600">
                <a:cs typeface="Arial"/>
              </a:endParaRPr>
            </a:p>
            <a:p>
              <a:pPr marL="0" indent="0" algn="ctr" latinLnBrk="0">
                <a:buFontTx/>
                <a:buNone/>
                <a:defRPr/>
              </a:pPr>
              <a:r>
                <a:rPr lang="ko-KR" altLang="en-US" sz="1600">
                  <a:cs typeface="Arial"/>
                </a:rPr>
                <a:t>웹사이트와 </a:t>
              </a:r>
              <a:r>
                <a:rPr lang="en-US" altLang="ko-KR" sz="1600">
                  <a:cs typeface="Arial"/>
                </a:rPr>
                <a:t>DB</a:t>
              </a:r>
              <a:r>
                <a:rPr lang="ko-KR" altLang="en-US" sz="1600">
                  <a:cs typeface="Arial"/>
                </a:rPr>
                <a:t> 테이블 연결</a:t>
              </a:r>
              <a:endParaRPr lang="ko-KR" altLang="en-US" sz="1600">
                <a:cs typeface="Arial"/>
              </a:endParaRPr>
            </a:p>
            <a:p>
              <a:pPr marL="0" indent="0" algn="ctr" latinLnBrk="0">
                <a:buFontTx/>
                <a:buNone/>
                <a:defRPr/>
              </a:pPr>
              <a:r>
                <a:rPr lang="ko-KR" altLang="en-US" sz="1600">
                  <a:cs typeface="Arial"/>
                </a:rPr>
                <a:t>웹사이트의 다양한 콘텐츠 개발</a:t>
              </a:r>
              <a:endParaRPr lang="ko-KR" altLang="en-US" sz="1600">
                <a:cs typeface="Arial"/>
              </a:endParaRPr>
            </a:p>
          </p:txBody>
        </p:sp>
        <p:sp>
          <p:nvSpPr>
            <p:cNvPr id="63" name="도형 1"/>
            <p:cNvSpPr/>
            <p:nvPr/>
          </p:nvSpPr>
          <p:spPr>
            <a:xfrm>
              <a:off x="3220027" y="2146359"/>
              <a:ext cx="1119331" cy="1102013"/>
            </a:xfrm>
            <a:custGeom>
              <a:avLst/>
              <a:gdLst>
                <a:gd name="TX0" fmla="*/ 125540 w 390527"/>
                <a:gd name="TY0" fmla="*/ 335996 h 390527"/>
                <a:gd name="TX1" fmla="*/ 29337 w 390527"/>
                <a:gd name="TY1" fmla="*/ 335996 h 390527"/>
                <a:gd name="TX2" fmla="*/ 29337 w 390527"/>
                <a:gd name="TY2" fmla="*/ 364095 h 390527"/>
                <a:gd name="TX3" fmla="*/ 125540 w 390527"/>
                <a:gd name="TY3" fmla="*/ 364095 h 390527"/>
                <a:gd name="TX4" fmla="*/ 125540 w 390527"/>
                <a:gd name="TY4" fmla="*/ 335996 h 390527"/>
                <a:gd name="TX6" fmla="*/ 314516 w 390527"/>
                <a:gd name="TY6" fmla="*/ 29196 h 390527"/>
                <a:gd name="TX7" fmla="*/ 304514 w 390527"/>
                <a:gd name="TY7" fmla="*/ 17194 h 390527"/>
                <a:gd name="TX8" fmla="*/ 316516 w 390527"/>
                <a:gd name="TY8" fmla="*/ 7193 h 390527"/>
                <a:gd name="TX9" fmla="*/ 375952 w 390527"/>
                <a:gd name="TY9" fmla="*/ 12622 h 390527"/>
                <a:gd name="TX10" fmla="*/ 385382 w 390527"/>
                <a:gd name="TY10" fmla="*/ 27481 h 390527"/>
                <a:gd name="TX11" fmla="*/ 364808 w 390527"/>
                <a:gd name="TY11" fmla="*/ 83583 h 390527"/>
                <a:gd name="TX12" fmla="*/ 350615 w 390527"/>
                <a:gd name="TY12" fmla="*/ 90156 h 390527"/>
                <a:gd name="TX13" fmla="*/ 344043 w 390527"/>
                <a:gd name="TY13" fmla="*/ 75963 h 390527"/>
                <a:gd name="TX14" fmla="*/ 354140 w 390527"/>
                <a:gd name="TY14" fmla="*/ 48436 h 390527"/>
                <a:gd name="TX15" fmla="*/ 24003 w 390527"/>
                <a:gd name="TY15" fmla="*/ 235793 h 390527"/>
                <a:gd name="TX16" fmla="*/ 8954 w 390527"/>
                <a:gd name="TY16" fmla="*/ 231602 h 390527"/>
                <a:gd name="TX17" fmla="*/ 13145 w 390527"/>
                <a:gd name="TY17" fmla="*/ 216552 h 390527"/>
                <a:gd name="TX18" fmla="*/ 339090 w 390527"/>
                <a:gd name="TY18" fmla="*/ 31386 h 390527"/>
                <a:gd name="TX19" fmla="*/ 314516 w 390527"/>
                <a:gd name="TY19" fmla="*/ 29196 h 390527"/>
                <a:gd name="TX21" fmla="*/ 363855 w 390527"/>
                <a:gd name="TY21" fmla="*/ 165022 h 390527"/>
                <a:gd name="TX22" fmla="*/ 266224 w 390527"/>
                <a:gd name="TY22" fmla="*/ 165022 h 390527"/>
                <a:gd name="TX23" fmla="*/ 266224 w 390527"/>
                <a:gd name="TY23" fmla="*/ 364095 h 390527"/>
                <a:gd name="TX24" fmla="*/ 363950 w 390527"/>
                <a:gd name="TY24" fmla="*/ 364095 h 390527"/>
                <a:gd name="TX25" fmla="*/ 363950 w 390527"/>
                <a:gd name="TY25" fmla="*/ 165022 h 390527"/>
                <a:gd name="TX27" fmla="*/ 255080 w 390527"/>
                <a:gd name="TY27" fmla="*/ 142829 h 390527"/>
                <a:gd name="TX28" fmla="*/ 374999 w 390527"/>
                <a:gd name="TY28" fmla="*/ 142829 h 390527"/>
                <a:gd name="TX29" fmla="*/ 386144 w 390527"/>
                <a:gd name="TY29" fmla="*/ 153973 h 390527"/>
                <a:gd name="TX30" fmla="*/ 386144 w 390527"/>
                <a:gd name="TY30" fmla="*/ 375239 h 390527"/>
                <a:gd name="TX31" fmla="*/ 374999 w 390527"/>
                <a:gd name="TY31" fmla="*/ 386383 h 390527"/>
                <a:gd name="TX32" fmla="*/ 18288 w 390527"/>
                <a:gd name="TY32" fmla="*/ 386383 h 390527"/>
                <a:gd name="TX33" fmla="*/ 7144 w 390527"/>
                <a:gd name="TY33" fmla="*/ 375239 h 390527"/>
                <a:gd name="TX34" fmla="*/ 7144 w 390527"/>
                <a:gd name="TY34" fmla="*/ 324947 h 390527"/>
                <a:gd name="TX35" fmla="*/ 18288 w 390527"/>
                <a:gd name="TY35" fmla="*/ 313803 h 390527"/>
                <a:gd name="TX36" fmla="*/ 125635 w 390527"/>
                <a:gd name="TY36" fmla="*/ 313803 h 390527"/>
                <a:gd name="TX37" fmla="*/ 125635 w 390527"/>
                <a:gd name="TY37" fmla="*/ 256081 h 390527"/>
                <a:gd name="TX38" fmla="*/ 136779 w 390527"/>
                <a:gd name="TY38" fmla="*/ 244937 h 390527"/>
                <a:gd name="TX39" fmla="*/ 244126 w 390527"/>
                <a:gd name="TY39" fmla="*/ 244937 h 390527"/>
                <a:gd name="TX40" fmla="*/ 244126 w 390527"/>
                <a:gd name="TY40" fmla="*/ 153878 h 390527"/>
                <a:gd name="TX41" fmla="*/ 255080 w 390527"/>
                <a:gd name="TY41" fmla="*/ 142829 h 390527"/>
                <a:gd name="TX43" fmla="*/ 243935 w 390527"/>
                <a:gd name="TY43" fmla="*/ 364190 h 390527"/>
                <a:gd name="TX44" fmla="*/ 243935 w 390527"/>
                <a:gd name="TY44" fmla="*/ 267225 h 390527"/>
                <a:gd name="TX45" fmla="*/ 147733 w 390527"/>
                <a:gd name="TY45" fmla="*/ 267225 h 390527"/>
                <a:gd name="TX46" fmla="*/ 147733 w 390527"/>
                <a:gd name="TY46" fmla="*/ 364190 h 390527"/>
                <a:gd name="TX47" fmla="*/ 243935 w 390527"/>
                <a:gd name="TY47" fmla="*/ 364190 h 390527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</a:cxnLst>
              <a:rect l="l" t="t" r="r" b="b"/>
              <a:pathLst>
                <a:path w="390527" h="390527">
                  <a:moveTo>
                    <a:pt x="125540" y="335996"/>
                  </a:moveTo>
                  <a:lnTo>
                    <a:pt x="29337" y="335996"/>
                  </a:lnTo>
                  <a:lnTo>
                    <a:pt x="29337" y="364095"/>
                  </a:lnTo>
                  <a:lnTo>
                    <a:pt x="125540" y="364095"/>
                  </a:lnTo>
                  <a:lnTo>
                    <a:pt x="125540" y="335996"/>
                  </a:lnTo>
                  <a:close/>
                  <a:moveTo>
                    <a:pt x="314516" y="29196"/>
                  </a:moveTo>
                  <a:cubicBezTo>
                    <a:pt x="308420" y="28624"/>
                    <a:pt x="303943" y="23290"/>
                    <a:pt x="304514" y="17194"/>
                  </a:cubicBezTo>
                  <a:cubicBezTo>
                    <a:pt x="305086" y="11098"/>
                    <a:pt x="310420" y="6621"/>
                    <a:pt x="316516" y="7193"/>
                  </a:cubicBezTo>
                  <a:lnTo>
                    <a:pt x="375952" y="12622"/>
                  </a:lnTo>
                  <a:cubicBezTo>
                    <a:pt x="383096" y="13289"/>
                    <a:pt x="387858" y="20623"/>
                    <a:pt x="385382" y="27481"/>
                  </a:cubicBezTo>
                  <a:lnTo>
                    <a:pt x="364808" y="83583"/>
                  </a:lnTo>
                  <a:cubicBezTo>
                    <a:pt x="362712" y="89298"/>
                    <a:pt x="356330" y="92251"/>
                    <a:pt x="350615" y="90156"/>
                  </a:cubicBezTo>
                  <a:cubicBezTo>
                    <a:pt x="344900" y="88060"/>
                    <a:pt x="341948" y="81678"/>
                    <a:pt x="344043" y="75963"/>
                  </a:cubicBezTo>
                  <a:lnTo>
                    <a:pt x="354140" y="48436"/>
                  </a:lnTo>
                  <a:lnTo>
                    <a:pt x="24003" y="235793"/>
                  </a:lnTo>
                  <a:cubicBezTo>
                    <a:pt x="18669" y="238841"/>
                    <a:pt x="11906" y="236936"/>
                    <a:pt x="8954" y="231602"/>
                  </a:cubicBezTo>
                  <a:cubicBezTo>
                    <a:pt x="6001" y="226268"/>
                    <a:pt x="7811" y="219505"/>
                    <a:pt x="13145" y="216552"/>
                  </a:cubicBezTo>
                  <a:lnTo>
                    <a:pt x="339090" y="31386"/>
                  </a:lnTo>
                  <a:lnTo>
                    <a:pt x="314516" y="29196"/>
                  </a:lnTo>
                  <a:close/>
                  <a:moveTo>
                    <a:pt x="363855" y="165022"/>
                  </a:moveTo>
                  <a:lnTo>
                    <a:pt x="266224" y="165022"/>
                  </a:lnTo>
                  <a:lnTo>
                    <a:pt x="266224" y="364095"/>
                  </a:lnTo>
                  <a:lnTo>
                    <a:pt x="363950" y="364095"/>
                  </a:lnTo>
                  <a:lnTo>
                    <a:pt x="363950" y="165022"/>
                  </a:lnTo>
                  <a:close/>
                  <a:moveTo>
                    <a:pt x="255080" y="142829"/>
                  </a:moveTo>
                  <a:lnTo>
                    <a:pt x="374999" y="142829"/>
                  </a:lnTo>
                  <a:cubicBezTo>
                    <a:pt x="381095" y="142829"/>
                    <a:pt x="386144" y="147782"/>
                    <a:pt x="386144" y="153973"/>
                  </a:cubicBezTo>
                  <a:lnTo>
                    <a:pt x="386144" y="375239"/>
                  </a:lnTo>
                  <a:cubicBezTo>
                    <a:pt x="386144" y="381335"/>
                    <a:pt x="381191" y="386383"/>
                    <a:pt x="374999" y="386383"/>
                  </a:cubicBezTo>
                  <a:lnTo>
                    <a:pt x="18288" y="386383"/>
                  </a:lnTo>
                  <a:cubicBezTo>
                    <a:pt x="12192" y="386383"/>
                    <a:pt x="7144" y="381430"/>
                    <a:pt x="7144" y="375239"/>
                  </a:cubicBezTo>
                  <a:lnTo>
                    <a:pt x="7144" y="324947"/>
                  </a:lnTo>
                  <a:cubicBezTo>
                    <a:pt x="7144" y="318851"/>
                    <a:pt x="12097" y="313803"/>
                    <a:pt x="18288" y="313803"/>
                  </a:cubicBezTo>
                  <a:lnTo>
                    <a:pt x="125635" y="313803"/>
                  </a:lnTo>
                  <a:lnTo>
                    <a:pt x="125635" y="256081"/>
                  </a:lnTo>
                  <a:cubicBezTo>
                    <a:pt x="125635" y="249985"/>
                    <a:pt x="130588" y="244937"/>
                    <a:pt x="136779" y="244937"/>
                  </a:cubicBezTo>
                  <a:lnTo>
                    <a:pt x="244126" y="244937"/>
                  </a:lnTo>
                  <a:lnTo>
                    <a:pt x="244126" y="153878"/>
                  </a:lnTo>
                  <a:cubicBezTo>
                    <a:pt x="243935" y="147877"/>
                    <a:pt x="248984" y="142829"/>
                    <a:pt x="255080" y="142829"/>
                  </a:cubicBezTo>
                  <a:close/>
                  <a:moveTo>
                    <a:pt x="243935" y="364190"/>
                  </a:moveTo>
                  <a:lnTo>
                    <a:pt x="243935" y="267225"/>
                  </a:lnTo>
                  <a:lnTo>
                    <a:pt x="147733" y="267225"/>
                  </a:lnTo>
                  <a:lnTo>
                    <a:pt x="147733" y="364190"/>
                  </a:lnTo>
                  <a:lnTo>
                    <a:pt x="243935" y="364190"/>
                  </a:lnTo>
                  <a:close/>
                </a:path>
              </a:pathLst>
            </a:custGeom>
            <a:solidFill>
              <a:srgbClr val="29b1a3"/>
            </a:solidFill>
            <a:ln w="0">
              <a:noFill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  <a:defRPr/>
              </a:pPr>
              <a:endParaRPr lang="ko-KR" altLang="en-US" sz="1800">
                <a:solidFill>
                  <a:srgbClr val="000000"/>
                </a:solidFill>
                <a:latin typeface="Arial"/>
                <a:ea typeface="Arial Unicode M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6254982" y="2204085"/>
            <a:ext cx="3950969" cy="2695645"/>
            <a:chOff x="6254982" y="2204085"/>
            <a:chExt cx="3950969" cy="2695645"/>
          </a:xfrm>
        </p:grpSpPr>
        <p:sp>
          <p:nvSpPr>
            <p:cNvPr id="2" name="TextBox 1"/>
            <p:cNvSpPr txBox="1"/>
            <p:nvPr/>
          </p:nvSpPr>
          <p:spPr>
            <a:xfrm>
              <a:off x="7121640" y="3340792"/>
              <a:ext cx="2158770" cy="63875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향후 과제</a:t>
              </a:r>
              <a:endPara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254982" y="4068733"/>
              <a:ext cx="3950969" cy="81568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>
              <a:lvl1pPr marL="0" indent="0" latinLnBrk="0">
                <a:buFontTx/>
                <a:buNone/>
                <a:defRPr lang="en-GB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defRPr/>
              </a:pPr>
              <a:r>
                <a:rPr lang="en-US" altLang="ko-KR" sz="1600">
                  <a:cs typeface="Arial"/>
                </a:rPr>
                <a:t>코로나19 온도측정이 필요한 장소에 우리 제품을 도입하여 코로나19 완전 종식에 </a:t>
              </a:r>
              <a:endParaRPr lang="en-US" altLang="ko-KR" sz="1600">
                <a:cs typeface="Arial"/>
              </a:endParaRPr>
            </a:p>
            <a:p>
              <a:pPr marL="0" indent="0" algn="ctr" latinLnBrk="0">
                <a:buFontTx/>
                <a:buNone/>
                <a:defRPr/>
              </a:pPr>
              <a:r>
                <a:rPr lang="en-US" altLang="ko-KR" sz="1600">
                  <a:cs typeface="Arial"/>
                </a:rPr>
                <a:t>가까워질 수 있도록 기여한다.</a:t>
              </a:r>
              <a:endParaRPr lang="ko-KR" altLang="en-US" sz="1600">
                <a:cs typeface="Arial"/>
              </a:endParaRPr>
            </a:p>
          </p:txBody>
        </p:sp>
        <p:grpSp>
          <p:nvGrpSpPr>
            <p:cNvPr id="4" name="그룹 8"/>
            <p:cNvGrpSpPr/>
            <p:nvPr/>
          </p:nvGrpSpPr>
          <p:grpSpPr>
            <a:xfrm rot="0">
              <a:off x="7787814" y="2204085"/>
              <a:ext cx="1067146" cy="1041342"/>
              <a:chOff x="5674995" y="2204085"/>
              <a:chExt cx="1032510" cy="1015365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도형 2"/>
              <p:cNvSpPr/>
              <p:nvPr/>
            </p:nvSpPr>
            <p:spPr>
              <a:xfrm>
                <a:off x="5674995" y="2204085"/>
                <a:ext cx="1032510" cy="1015365"/>
              </a:xfrm>
              <a:custGeom>
                <a:avLst/>
                <a:gdLst>
                  <a:gd name="TX0" fmla="*/ 376333 w 390527"/>
                  <a:gd name="TY0" fmla="*/ 126397 h 390527"/>
                  <a:gd name="TX1" fmla="*/ 329184 w 390527"/>
                  <a:gd name="TY1" fmla="*/ 126397 h 390527"/>
                  <a:gd name="TX2" fmla="*/ 295751 w 390527"/>
                  <a:gd name="TY2" fmla="*/ 159830 h 390527"/>
                  <a:gd name="TX3" fmla="*/ 295751 w 390527"/>
                  <a:gd name="TY3" fmla="*/ 71819 h 390527"/>
                  <a:gd name="TX4" fmla="*/ 286036 w 390527"/>
                  <a:gd name="TY4" fmla="*/ 48292 h 390527"/>
                  <a:gd name="TX5" fmla="*/ 254603 w 390527"/>
                  <a:gd name="TY5" fmla="*/ 16859 h 390527"/>
                  <a:gd name="TX6" fmla="*/ 231077 w 390527"/>
                  <a:gd name="TY6" fmla="*/ 7144 h 390527"/>
                  <a:gd name="TX7" fmla="*/ 40481 w 390527"/>
                  <a:gd name="TY7" fmla="*/ 7144 h 390527"/>
                  <a:gd name="TX8" fmla="*/ 7144 w 390527"/>
                  <a:gd name="TY8" fmla="*/ 40481 h 390527"/>
                  <a:gd name="TX9" fmla="*/ 7144 w 390527"/>
                  <a:gd name="TY9" fmla="*/ 352806 h 390527"/>
                  <a:gd name="TX10" fmla="*/ 40481 w 390527"/>
                  <a:gd name="TY10" fmla="*/ 386144 h 390527"/>
                  <a:gd name="TX11" fmla="*/ 262509 w 390527"/>
                  <a:gd name="TY11" fmla="*/ 386144 h 390527"/>
                  <a:gd name="TX12" fmla="*/ 295846 w 390527"/>
                  <a:gd name="TY12" fmla="*/ 352806 h 390527"/>
                  <a:gd name="TX13" fmla="*/ 295846 w 390527"/>
                  <a:gd name="TY13" fmla="*/ 254032 h 390527"/>
                  <a:gd name="TX14" fmla="*/ 376333 w 390527"/>
                  <a:gd name="TY14" fmla="*/ 173450 h 390527"/>
                  <a:gd name="TX15" fmla="*/ 376333 w 390527"/>
                  <a:gd name="TY15" fmla="*/ 126397 h 390527"/>
                  <a:gd name="TX17" fmla="*/ 229171 w 390527"/>
                  <a:gd name="TY17" fmla="*/ 29337 h 390527"/>
                  <a:gd name="TX18" fmla="*/ 238887 w 390527"/>
                  <a:gd name="TY18" fmla="*/ 32576 h 390527"/>
                  <a:gd name="TX19" fmla="*/ 270320 w 390527"/>
                  <a:gd name="TY19" fmla="*/ 64008 h 390527"/>
                  <a:gd name="TX20" fmla="*/ 273558 w 390527"/>
                  <a:gd name="TY20" fmla="*/ 73724 h 390527"/>
                  <a:gd name="TX21" fmla="*/ 229171 w 390527"/>
                  <a:gd name="TY21" fmla="*/ 73724 h 390527"/>
                  <a:gd name="TX22" fmla="*/ 229171 w 390527"/>
                  <a:gd name="TY22" fmla="*/ 29337 h 390527"/>
                  <a:gd name="TX24" fmla="*/ 273558 w 390527"/>
                  <a:gd name="TY24" fmla="*/ 352806 h 390527"/>
                  <a:gd name="TX25" fmla="*/ 262414 w 390527"/>
                  <a:gd name="TY25" fmla="*/ 363950 h 390527"/>
                  <a:gd name="TX26" fmla="*/ 40386 w 390527"/>
                  <a:gd name="TY26" fmla="*/ 363950 h 390527"/>
                  <a:gd name="TX27" fmla="*/ 29242 w 390527"/>
                  <a:gd name="TY27" fmla="*/ 352806 h 390527"/>
                  <a:gd name="TX28" fmla="*/ 29242 w 390527"/>
                  <a:gd name="TY28" fmla="*/ 40481 h 390527"/>
                  <a:gd name="TX29" fmla="*/ 40386 w 390527"/>
                  <a:gd name="TY29" fmla="*/ 29337 h 390527"/>
                  <a:gd name="TX30" fmla="*/ 206883 w 390527"/>
                  <a:gd name="TY30" fmla="*/ 29337 h 390527"/>
                  <a:gd name="TX31" fmla="*/ 206883 w 390527"/>
                  <a:gd name="TY31" fmla="*/ 84868 h 390527"/>
                  <a:gd name="TX32" fmla="*/ 218027 w 390527"/>
                  <a:gd name="TY32" fmla="*/ 96012 h 390527"/>
                  <a:gd name="TX33" fmla="*/ 273558 w 390527"/>
                  <a:gd name="TY33" fmla="*/ 96012 h 390527"/>
                  <a:gd name="TX34" fmla="*/ 273558 w 390527"/>
                  <a:gd name="TY34" fmla="*/ 182118 h 390527"/>
                  <a:gd name="TX35" fmla="*/ 240792 w 390527"/>
                  <a:gd name="TY35" fmla="*/ 214884 h 390527"/>
                  <a:gd name="TX36" fmla="*/ 225076 w 390527"/>
                  <a:gd name="TY36" fmla="*/ 230600 h 390527"/>
                  <a:gd name="TX37" fmla="*/ 222409 w 390527"/>
                  <a:gd name="TY37" fmla="*/ 234982 h 390527"/>
                  <a:gd name="TX38" fmla="*/ 206692 w 390527"/>
                  <a:gd name="TY38" fmla="*/ 282035 h 390527"/>
                  <a:gd name="TX39" fmla="*/ 209360 w 390527"/>
                  <a:gd name="TY39" fmla="*/ 293370 h 390527"/>
                  <a:gd name="TX40" fmla="*/ 220694 w 390527"/>
                  <a:gd name="TY40" fmla="*/ 296037 h 390527"/>
                  <a:gd name="TX41" fmla="*/ 267748 w 390527"/>
                  <a:gd name="TY41" fmla="*/ 280321 h 390527"/>
                  <a:gd name="TX42" fmla="*/ 272129 w 390527"/>
                  <a:gd name="TY42" fmla="*/ 277654 h 390527"/>
                  <a:gd name="TX43" fmla="*/ 273463 w 390527"/>
                  <a:gd name="TY43" fmla="*/ 276320 h 390527"/>
                  <a:gd name="TX44" fmla="*/ 273463 w 390527"/>
                  <a:gd name="TY44" fmla="*/ 352806 h 390527"/>
                  <a:gd name="TX45" fmla="*/ 273558 w 390527"/>
                  <a:gd name="TY45" fmla="*/ 352806 h 390527"/>
                  <a:gd name="TX47" fmla="*/ 248317 w 390527"/>
                  <a:gd name="TY47" fmla="*/ 238411 h 390527"/>
                  <a:gd name="TX48" fmla="*/ 264033 w 390527"/>
                  <a:gd name="TY48" fmla="*/ 254127 h 390527"/>
                  <a:gd name="TX49" fmla="*/ 258032 w 390527"/>
                  <a:gd name="TY49" fmla="*/ 260128 h 390527"/>
                  <a:gd name="TX50" fmla="*/ 234506 w 390527"/>
                  <a:gd name="TY50" fmla="*/ 267938 h 390527"/>
                  <a:gd name="TX51" fmla="*/ 242316 w 390527"/>
                  <a:gd name="TY51" fmla="*/ 244412 h 390527"/>
                  <a:gd name="TX52" fmla="*/ 248317 w 390527"/>
                  <a:gd name="TY52" fmla="*/ 238411 h 390527"/>
                  <a:gd name="TX54" fmla="*/ 279749 w 390527"/>
                  <a:gd name="TY54" fmla="*/ 238411 h 390527"/>
                  <a:gd name="TX55" fmla="*/ 264033 w 390527"/>
                  <a:gd name="TY55" fmla="*/ 222694 h 390527"/>
                  <a:gd name="TX56" fmla="*/ 317373 w 390527"/>
                  <a:gd name="TY56" fmla="*/ 169259 h 390527"/>
                  <a:gd name="TX57" fmla="*/ 333089 w 390527"/>
                  <a:gd name="TY57" fmla="*/ 184976 h 390527"/>
                  <a:gd name="TX58" fmla="*/ 279749 w 390527"/>
                  <a:gd name="TY58" fmla="*/ 238411 h 390527"/>
                  <a:gd name="TX60" fmla="*/ 360236 w 390527"/>
                  <a:gd name="TY60" fmla="*/ 157829 h 390527"/>
                  <a:gd name="TX61" fmla="*/ 348806 w 390527"/>
                  <a:gd name="TY61" fmla="*/ 169259 h 390527"/>
                  <a:gd name="TX62" fmla="*/ 333089 w 390527"/>
                  <a:gd name="TY62" fmla="*/ 153543 h 390527"/>
                  <a:gd name="TX63" fmla="*/ 344519 w 390527"/>
                  <a:gd name="TY63" fmla="*/ 142113 h 390527"/>
                  <a:gd name="TX64" fmla="*/ 360236 w 390527"/>
                  <a:gd name="TY64" fmla="*/ 142113 h 390527"/>
                  <a:gd name="TX65" fmla="*/ 360236 w 390527"/>
                  <a:gd name="TY65" fmla="*/ 157829 h 39052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</a:cxnLst>
                <a:rect l="l" t="t" r="r" b="b"/>
                <a:pathLst>
                  <a:path w="390527" h="390527">
                    <a:moveTo>
                      <a:pt x="376333" y="126397"/>
                    </a:moveTo>
                    <a:cubicBezTo>
                      <a:pt x="363379" y="113443"/>
                      <a:pt x="342233" y="113443"/>
                      <a:pt x="329184" y="126397"/>
                    </a:cubicBezTo>
                    <a:cubicBezTo>
                      <a:pt x="325184" y="130397"/>
                      <a:pt x="299657" y="155924"/>
                      <a:pt x="295751" y="159830"/>
                    </a:cubicBezTo>
                    <a:lnTo>
                      <a:pt x="295751" y="71819"/>
                    </a:lnTo>
                    <a:cubicBezTo>
                      <a:pt x="295751" y="62960"/>
                      <a:pt x="292322" y="54578"/>
                      <a:pt x="286036" y="48292"/>
                    </a:cubicBezTo>
                    <a:lnTo>
                      <a:pt x="254603" y="16859"/>
                    </a:lnTo>
                    <a:cubicBezTo>
                      <a:pt x="248317" y="10573"/>
                      <a:pt x="240030" y="7144"/>
                      <a:pt x="231077" y="7144"/>
                    </a:cubicBezTo>
                    <a:lnTo>
                      <a:pt x="40481" y="7144"/>
                    </a:lnTo>
                    <a:cubicBezTo>
                      <a:pt x="22098" y="7144"/>
                      <a:pt x="7144" y="22098"/>
                      <a:pt x="7144" y="40481"/>
                    </a:cubicBezTo>
                    <a:lnTo>
                      <a:pt x="7144" y="352806"/>
                    </a:lnTo>
                    <a:cubicBezTo>
                      <a:pt x="7144" y="371189"/>
                      <a:pt x="22098" y="386144"/>
                      <a:pt x="40481" y="386144"/>
                    </a:cubicBezTo>
                    <a:lnTo>
                      <a:pt x="262509" y="386144"/>
                    </a:lnTo>
                    <a:cubicBezTo>
                      <a:pt x="280892" y="386144"/>
                      <a:pt x="295846" y="371189"/>
                      <a:pt x="295846" y="352806"/>
                    </a:cubicBezTo>
                    <a:lnTo>
                      <a:pt x="295846" y="254032"/>
                    </a:lnTo>
                    <a:lnTo>
                      <a:pt x="376333" y="173450"/>
                    </a:lnTo>
                    <a:cubicBezTo>
                      <a:pt x="389287" y="160496"/>
                      <a:pt x="389287" y="139446"/>
                      <a:pt x="376333" y="126397"/>
                    </a:cubicBezTo>
                    <a:close/>
                    <a:moveTo>
                      <a:pt x="229171" y="29337"/>
                    </a:moveTo>
                    <a:cubicBezTo>
                      <a:pt x="231267" y="29337"/>
                      <a:pt x="235267" y="28956"/>
                      <a:pt x="238887" y="32576"/>
                    </a:cubicBezTo>
                    <a:lnTo>
                      <a:pt x="270320" y="64008"/>
                    </a:lnTo>
                    <a:cubicBezTo>
                      <a:pt x="273844" y="67532"/>
                      <a:pt x="273558" y="71438"/>
                      <a:pt x="273558" y="73724"/>
                    </a:cubicBezTo>
                    <a:lnTo>
                      <a:pt x="229171" y="73724"/>
                    </a:lnTo>
                    <a:lnTo>
                      <a:pt x="229171" y="29337"/>
                    </a:lnTo>
                    <a:close/>
                    <a:moveTo>
                      <a:pt x="273558" y="352806"/>
                    </a:moveTo>
                    <a:cubicBezTo>
                      <a:pt x="273558" y="358902"/>
                      <a:pt x="268605" y="363950"/>
                      <a:pt x="262414" y="363950"/>
                    </a:cubicBezTo>
                    <a:lnTo>
                      <a:pt x="40386" y="363950"/>
                    </a:lnTo>
                    <a:cubicBezTo>
                      <a:pt x="34290" y="363950"/>
                      <a:pt x="29242" y="358997"/>
                      <a:pt x="29242" y="352806"/>
                    </a:cubicBezTo>
                    <a:lnTo>
                      <a:pt x="29242" y="40481"/>
                    </a:lnTo>
                    <a:cubicBezTo>
                      <a:pt x="29242" y="34385"/>
                      <a:pt x="34195" y="29337"/>
                      <a:pt x="40386" y="29337"/>
                    </a:cubicBezTo>
                    <a:lnTo>
                      <a:pt x="206883" y="29337"/>
                    </a:lnTo>
                    <a:lnTo>
                      <a:pt x="206883" y="84868"/>
                    </a:lnTo>
                    <a:cubicBezTo>
                      <a:pt x="206883" y="90964"/>
                      <a:pt x="211836" y="96012"/>
                      <a:pt x="218027" y="96012"/>
                    </a:cubicBezTo>
                    <a:lnTo>
                      <a:pt x="273558" y="96012"/>
                    </a:lnTo>
                    <a:lnTo>
                      <a:pt x="273558" y="182118"/>
                    </a:lnTo>
                    <a:cubicBezTo>
                      <a:pt x="273558" y="182118"/>
                      <a:pt x="240792" y="214884"/>
                      <a:pt x="240792" y="214884"/>
                    </a:cubicBezTo>
                    <a:lnTo>
                      <a:pt x="225076" y="230600"/>
                    </a:lnTo>
                    <a:cubicBezTo>
                      <a:pt x="223838" y="231839"/>
                      <a:pt x="222980" y="233267"/>
                      <a:pt x="222409" y="234982"/>
                    </a:cubicBezTo>
                    <a:lnTo>
                      <a:pt x="206692" y="282035"/>
                    </a:lnTo>
                    <a:cubicBezTo>
                      <a:pt x="205359" y="286036"/>
                      <a:pt x="206407" y="290417"/>
                      <a:pt x="209360" y="293370"/>
                    </a:cubicBezTo>
                    <a:cubicBezTo>
                      <a:pt x="212312" y="296323"/>
                      <a:pt x="216694" y="297371"/>
                      <a:pt x="220694" y="296037"/>
                    </a:cubicBezTo>
                    <a:lnTo>
                      <a:pt x="267748" y="280321"/>
                    </a:lnTo>
                    <a:cubicBezTo>
                      <a:pt x="269367" y="279749"/>
                      <a:pt x="270891" y="278892"/>
                      <a:pt x="272129" y="277654"/>
                    </a:cubicBezTo>
                    <a:lnTo>
                      <a:pt x="273463" y="276320"/>
                    </a:lnTo>
                    <a:lnTo>
                      <a:pt x="273463" y="352806"/>
                    </a:lnTo>
                    <a:lnTo>
                      <a:pt x="273558" y="352806"/>
                    </a:lnTo>
                    <a:close/>
                    <a:moveTo>
                      <a:pt x="248317" y="238411"/>
                    </a:moveTo>
                    <a:lnTo>
                      <a:pt x="264033" y="254127"/>
                    </a:lnTo>
                    <a:lnTo>
                      <a:pt x="258032" y="260128"/>
                    </a:lnTo>
                    <a:lnTo>
                      <a:pt x="234506" y="267938"/>
                    </a:lnTo>
                    <a:lnTo>
                      <a:pt x="242316" y="244412"/>
                    </a:lnTo>
                    <a:lnTo>
                      <a:pt x="248317" y="238411"/>
                    </a:lnTo>
                    <a:close/>
                    <a:moveTo>
                      <a:pt x="279749" y="238411"/>
                    </a:moveTo>
                    <a:lnTo>
                      <a:pt x="264033" y="222694"/>
                    </a:lnTo>
                    <a:cubicBezTo>
                      <a:pt x="272415" y="214313"/>
                      <a:pt x="309563" y="177165"/>
                      <a:pt x="317373" y="169259"/>
                    </a:cubicBezTo>
                    <a:lnTo>
                      <a:pt x="333089" y="184976"/>
                    </a:lnTo>
                    <a:lnTo>
                      <a:pt x="279749" y="238411"/>
                    </a:lnTo>
                    <a:close/>
                    <a:moveTo>
                      <a:pt x="360236" y="157829"/>
                    </a:moveTo>
                    <a:lnTo>
                      <a:pt x="348806" y="169259"/>
                    </a:lnTo>
                    <a:lnTo>
                      <a:pt x="333089" y="153543"/>
                    </a:lnTo>
                    <a:lnTo>
                      <a:pt x="344519" y="142113"/>
                    </a:lnTo>
                    <a:cubicBezTo>
                      <a:pt x="348806" y="137827"/>
                      <a:pt x="355854" y="137827"/>
                      <a:pt x="360236" y="142113"/>
                    </a:cubicBezTo>
                    <a:cubicBezTo>
                      <a:pt x="364522" y="146399"/>
                      <a:pt x="364617" y="153448"/>
                      <a:pt x="360236" y="157829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5" name="도형 3"/>
              <p:cNvSpPr/>
              <p:nvPr/>
            </p:nvSpPr>
            <p:spPr>
              <a:xfrm>
                <a:off x="5792470" y="2491740"/>
                <a:ext cx="505460" cy="77470"/>
              </a:xfrm>
              <a:custGeom>
                <a:avLst/>
                <a:gdLst>
                  <a:gd name="TX0" fmla="*/ 173736 w 190502"/>
                  <a:gd name="TY0" fmla="*/ 7144 h 28577"/>
                  <a:gd name="TX1" fmla="*/ 18288 w 190502"/>
                  <a:gd name="TY1" fmla="*/ 7144 h 28577"/>
                  <a:gd name="TX2" fmla="*/ 7144 w 190502"/>
                  <a:gd name="TY2" fmla="*/ 18288 h 28577"/>
                  <a:gd name="TX3" fmla="*/ 18288 w 190502"/>
                  <a:gd name="TY3" fmla="*/ 29432 h 28577"/>
                  <a:gd name="TX4" fmla="*/ 173736 w 190502"/>
                  <a:gd name="TY4" fmla="*/ 29432 h 28577"/>
                  <a:gd name="TX5" fmla="*/ 184880 w 190502"/>
                  <a:gd name="TY5" fmla="*/ 18288 h 28577"/>
                  <a:gd name="TX6" fmla="*/ 173736 w 190502"/>
                  <a:gd name="TY6" fmla="*/ 7144 h 2857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90502" h="28577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6" name="도형 4"/>
              <p:cNvSpPr/>
              <p:nvPr/>
            </p:nvSpPr>
            <p:spPr>
              <a:xfrm>
                <a:off x="5792470" y="2606675"/>
                <a:ext cx="379730" cy="77470"/>
              </a:xfrm>
              <a:custGeom>
                <a:avLst/>
                <a:gdLst>
                  <a:gd name="TX0" fmla="*/ 129350 w 142877"/>
                  <a:gd name="TY0" fmla="*/ 7144 h 28577"/>
                  <a:gd name="TX1" fmla="*/ 18288 w 142877"/>
                  <a:gd name="TY1" fmla="*/ 7144 h 28577"/>
                  <a:gd name="TX2" fmla="*/ 7144 w 142877"/>
                  <a:gd name="TY2" fmla="*/ 18288 h 28577"/>
                  <a:gd name="TX3" fmla="*/ 18288 w 142877"/>
                  <a:gd name="TY3" fmla="*/ 29432 h 28577"/>
                  <a:gd name="TX4" fmla="*/ 129350 w 142877"/>
                  <a:gd name="TY4" fmla="*/ 29432 h 28577"/>
                  <a:gd name="TX5" fmla="*/ 140494 w 142877"/>
                  <a:gd name="TY5" fmla="*/ 18288 h 28577"/>
                  <a:gd name="TX6" fmla="*/ 129350 w 142877"/>
                  <a:gd name="TY6" fmla="*/ 7144 h 2857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42877" h="28577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7" name="도형 5"/>
              <p:cNvSpPr/>
              <p:nvPr/>
            </p:nvSpPr>
            <p:spPr>
              <a:xfrm>
                <a:off x="5792470" y="2722245"/>
                <a:ext cx="379730" cy="77470"/>
              </a:xfrm>
              <a:custGeom>
                <a:avLst/>
                <a:gdLst>
                  <a:gd name="TX0" fmla="*/ 129350 w 142877"/>
                  <a:gd name="TY0" fmla="*/ 7144 h 28577"/>
                  <a:gd name="TX1" fmla="*/ 18288 w 142877"/>
                  <a:gd name="TY1" fmla="*/ 7144 h 28577"/>
                  <a:gd name="TX2" fmla="*/ 7144 w 142877"/>
                  <a:gd name="TY2" fmla="*/ 18288 h 28577"/>
                  <a:gd name="TX3" fmla="*/ 18288 w 142877"/>
                  <a:gd name="TY3" fmla="*/ 29432 h 28577"/>
                  <a:gd name="TX4" fmla="*/ 129350 w 142877"/>
                  <a:gd name="TY4" fmla="*/ 29432 h 28577"/>
                  <a:gd name="TX5" fmla="*/ 140494 w 142877"/>
                  <a:gd name="TY5" fmla="*/ 18288 h 28577"/>
                  <a:gd name="TX6" fmla="*/ 129350 w 142877"/>
                  <a:gd name="TY6" fmla="*/ 7144 h 2857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42877" h="28577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8" name="도형 6"/>
              <p:cNvSpPr/>
              <p:nvPr/>
            </p:nvSpPr>
            <p:spPr>
              <a:xfrm>
                <a:off x="5792470" y="2837180"/>
                <a:ext cx="379730" cy="77470"/>
              </a:xfrm>
              <a:custGeom>
                <a:avLst/>
                <a:gdLst>
                  <a:gd name="TX0" fmla="*/ 129350 w 142877"/>
                  <a:gd name="TY0" fmla="*/ 7144 h 28577"/>
                  <a:gd name="TX1" fmla="*/ 18288 w 142877"/>
                  <a:gd name="TY1" fmla="*/ 7144 h 28577"/>
                  <a:gd name="TX2" fmla="*/ 7144 w 142877"/>
                  <a:gd name="TY2" fmla="*/ 18288 h 28577"/>
                  <a:gd name="TX3" fmla="*/ 18288 w 142877"/>
                  <a:gd name="TY3" fmla="*/ 29432 h 28577"/>
                  <a:gd name="TX4" fmla="*/ 129350 w 142877"/>
                  <a:gd name="TY4" fmla="*/ 29432 h 28577"/>
                  <a:gd name="TX5" fmla="*/ 140494 w 142877"/>
                  <a:gd name="TY5" fmla="*/ 18288 h 28577"/>
                  <a:gd name="TX6" fmla="*/ 129350 w 142877"/>
                  <a:gd name="TY6" fmla="*/ 7144 h 2857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42877" h="28577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19" name="도형 7"/>
              <p:cNvSpPr/>
              <p:nvPr/>
            </p:nvSpPr>
            <p:spPr>
              <a:xfrm>
                <a:off x="6026785" y="3013710"/>
                <a:ext cx="254635" cy="77470"/>
              </a:xfrm>
              <a:custGeom>
                <a:avLst/>
                <a:gdLst>
                  <a:gd name="TX0" fmla="*/ 84868 w 95252"/>
                  <a:gd name="TY0" fmla="*/ 7144 h 28577"/>
                  <a:gd name="TX1" fmla="*/ 18288 w 95252"/>
                  <a:gd name="TY1" fmla="*/ 7144 h 28577"/>
                  <a:gd name="TX2" fmla="*/ 7144 w 95252"/>
                  <a:gd name="TY2" fmla="*/ 18288 h 28577"/>
                  <a:gd name="TX3" fmla="*/ 18288 w 95252"/>
                  <a:gd name="TY3" fmla="*/ 29432 h 28577"/>
                  <a:gd name="TX4" fmla="*/ 84868 w 95252"/>
                  <a:gd name="TY4" fmla="*/ 29432 h 28577"/>
                  <a:gd name="TX5" fmla="*/ 96012 w 95252"/>
                  <a:gd name="TY5" fmla="*/ 18288 h 28577"/>
                  <a:gd name="TX6" fmla="*/ 84868 w 95252"/>
                  <a:gd name="TY6" fmla="*/ 7144 h 28577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95252" h="28577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4194810" y="2810510"/>
            <a:ext cx="3803015" cy="86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endParaRPr lang="en-US" altLang="ko-KR" sz="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D1232-CD63-4B34-B1A4-B0517F03AD48}"/>
              </a:ext>
            </a:extLst>
          </p:cNvPr>
          <p:cNvSpPr txBox="1"/>
          <p:nvPr/>
        </p:nvSpPr>
        <p:spPr>
          <a:xfrm>
            <a:off x="4195445" y="3689985"/>
            <a:ext cx="3803015" cy="260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lang="ko-KR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you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 for watching.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배경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pic>
        <p:nvPicPr>
          <p:cNvPr id="2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884" y="1482749"/>
            <a:ext cx="7869381" cy="595464"/>
          </a:xfrm>
          <a:prstGeom prst="rect">
            <a:avLst/>
          </a:prstGeom>
        </p:spPr>
      </p:pic>
      <p:pic>
        <p:nvPicPr>
          <p:cNvPr id="5" name="그림 5" descr="텍스트, 실내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020" y="2424603"/>
            <a:ext cx="7072745" cy="3846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7451" y="6396644"/>
            <a:ext cx="1530928" cy="276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cs typeface="Arial"/>
              </a:rPr>
              <a:t>출처 : 조선일보</a:t>
            </a:r>
            <a:endParaRPr lang="ko-KR" altLang="en-US" sz="1200">
              <a:cs typeface="Arial"/>
            </a:endParaRPr>
          </a:p>
        </p:txBody>
      </p:sp>
      <p:grpSp>
        <p:nvGrpSpPr>
          <p:cNvPr id="14" name="그룹 3"/>
          <p:cNvGrpSpPr/>
          <p:nvPr/>
        </p:nvGrpSpPr>
        <p:grpSpPr>
          <a:xfrm rot="0" flipV="1">
            <a:off x="765020" y="1299869"/>
            <a:ext cx="1195705" cy="182880"/>
            <a:chOff x="5490845" y="2731770"/>
            <a:chExt cx="1195705" cy="182880"/>
          </a:xfrm>
        </p:grpSpPr>
        <p:sp>
          <p:nvSpPr>
            <p:cNvPr id="15" name="타원 2"/>
            <p:cNvSpPr/>
            <p:nvPr/>
          </p:nvSpPr>
          <p:spPr>
            <a:xfrm>
              <a:off x="5490845" y="273177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16" name="타원 7"/>
            <p:cNvSpPr/>
            <p:nvPr/>
          </p:nvSpPr>
          <p:spPr>
            <a:xfrm>
              <a:off x="5828665" y="273177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17" name="타원 8"/>
            <p:cNvSpPr/>
            <p:nvPr/>
          </p:nvSpPr>
          <p:spPr>
            <a:xfrm>
              <a:off x="6165850" y="273177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18" name="타원 9"/>
            <p:cNvSpPr/>
            <p:nvPr/>
          </p:nvSpPr>
          <p:spPr>
            <a:xfrm>
              <a:off x="6503670" y="273177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</p:grp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09265" y="2734789"/>
            <a:ext cx="3553735" cy="2452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배경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9791" y="1436817"/>
            <a:ext cx="4790168" cy="729842"/>
          </a:xfrm>
          <a:prstGeom prst="rect">
            <a:avLst/>
          </a:prstGeom>
        </p:spPr>
      </p:pic>
      <p:pic>
        <p:nvPicPr>
          <p:cNvPr id="3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5944" y="3305344"/>
            <a:ext cx="5286180" cy="727569"/>
          </a:xfrm>
          <a:prstGeom prst="rect">
            <a:avLst/>
          </a:prstGeom>
        </p:spPr>
      </p:pic>
      <p:pic>
        <p:nvPicPr>
          <p:cNvPr id="4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85944" y="2391751"/>
            <a:ext cx="4549641" cy="682569"/>
          </a:xfrm>
          <a:prstGeom prst="rect">
            <a:avLst/>
          </a:prstGeom>
        </p:spPr>
      </p:pic>
      <p:pic>
        <p:nvPicPr>
          <p:cNvPr id="5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85944" y="4319068"/>
            <a:ext cx="5286180" cy="1064480"/>
          </a:xfrm>
          <a:prstGeom prst="rect">
            <a:avLst/>
          </a:prstGeom>
        </p:spPr>
      </p:pic>
      <p:sp>
        <p:nvSpPr>
          <p:cNvPr id="80" name=""/>
          <p:cNvSpPr txBox="1"/>
          <p:nvPr/>
        </p:nvSpPr>
        <p:spPr>
          <a:xfrm>
            <a:off x="8624920" y="5918115"/>
            <a:ext cx="508361" cy="1082759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7089" y="2060685"/>
            <a:ext cx="5718911" cy="3216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자유형: 도형 71"/>
          <p:cNvSpPr/>
          <p:nvPr/>
        </p:nvSpPr>
        <p:spPr>
          <a:xfrm>
            <a:off x="1464439" y="4624051"/>
            <a:ext cx="2736201" cy="1655564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73" name="자유형: 도형 72"/>
          <p:cNvSpPr/>
          <p:nvPr/>
        </p:nvSpPr>
        <p:spPr>
          <a:xfrm>
            <a:off x="4926073" y="4590037"/>
            <a:ext cx="2736201" cy="1655564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74" name="자유형: 도형 73"/>
          <p:cNvSpPr/>
          <p:nvPr/>
        </p:nvSpPr>
        <p:spPr>
          <a:xfrm>
            <a:off x="8454224" y="4624051"/>
            <a:ext cx="2736201" cy="1655564"/>
          </a:xfrm>
          <a:custGeom>
            <a:avLst/>
            <a:gdLst>
              <a:gd name="connsiteX0" fmla="*/ 0 w 2133600"/>
              <a:gd name="connsiteY0" fmla="*/ 0 h 1290743"/>
              <a:gd name="connsiteX1" fmla="*/ 2133600 w 2133600"/>
              <a:gd name="connsiteY1" fmla="*/ 0 h 1290743"/>
              <a:gd name="connsiteX2" fmla="*/ 2133600 w 2133600"/>
              <a:gd name="connsiteY2" fmla="*/ 1098366 h 1290743"/>
              <a:gd name="connsiteX3" fmla="*/ 1941223 w 2133600"/>
              <a:gd name="connsiteY3" fmla="*/ 1290743 h 1290743"/>
              <a:gd name="connsiteX4" fmla="*/ 192377 w 2133600"/>
              <a:gd name="connsiteY4" fmla="*/ 1290743 h 1290743"/>
              <a:gd name="connsiteX5" fmla="*/ 0 w 2133600"/>
              <a:gd name="connsiteY5" fmla="*/ 1098366 h 1290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1290743">
                <a:moveTo>
                  <a:pt x="0" y="0"/>
                </a:moveTo>
                <a:lnTo>
                  <a:pt x="2133600" y="0"/>
                </a:lnTo>
                <a:lnTo>
                  <a:pt x="2133600" y="1098366"/>
                </a:lnTo>
                <a:cubicBezTo>
                  <a:pt x="2133600" y="1204613"/>
                  <a:pt x="2047470" y="1290743"/>
                  <a:pt x="1941223" y="1290743"/>
                </a:cubicBezTo>
                <a:lnTo>
                  <a:pt x="192377" y="1290743"/>
                </a:lnTo>
                <a:cubicBezTo>
                  <a:pt x="86130" y="1290743"/>
                  <a:pt x="0" y="1204613"/>
                  <a:pt x="0" y="1098366"/>
                </a:cubicBezTo>
                <a:close/>
              </a:path>
            </a:pathLst>
          </a:custGeom>
          <a:solidFill>
            <a:srgbClr val="29b1a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algn="l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개발 배경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28442" y="5383416"/>
            <a:ext cx="2445480" cy="7202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</a:rPr>
              <a:t>코로나</a:t>
            </a:r>
            <a:r>
              <a:rPr lang="en-US" altLang="ko-KR" sz="1400">
                <a:solidFill>
                  <a:schemeClr val="bg1"/>
                </a:solidFill>
              </a:rPr>
              <a:t>-19</a:t>
            </a:r>
            <a:r>
              <a:rPr lang="ko-KR" altLang="en-US" sz="1400">
                <a:solidFill>
                  <a:schemeClr val="bg1"/>
                </a:solidFill>
              </a:rPr>
              <a:t>로 인해 출입구 마다 출입 관리자가 배치되어 있어야 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41495" y="4988662"/>
            <a:ext cx="2445480" cy="391058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출입 관리자 필요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036075" y="5346872"/>
            <a:ext cx="2612050" cy="72826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cs typeface="Arial"/>
              </a:rPr>
              <a:t>일반 체온계는 현장의 관리자가 직접 온도 측정을 해야하며 감염의 위험성이 있다</a:t>
            </a:r>
            <a:r>
              <a:rPr lang="en-US" altLang="ko-KR" sz="1400">
                <a:solidFill>
                  <a:schemeClr val="bg1"/>
                </a:solidFill>
                <a:cs typeface="Arial"/>
              </a:rPr>
              <a:t>.</a:t>
            </a:r>
            <a:endParaRPr lang="en-US" altLang="ko-KR" sz="1400">
              <a:solidFill>
                <a:schemeClr val="bg1"/>
              </a:solidFill>
              <a:cs typeface="Arial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71433" y="4954647"/>
            <a:ext cx="2445481" cy="392225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cs typeface="Arial"/>
              </a:rPr>
              <a:t>번거로운 과정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618225" y="5383416"/>
            <a:ext cx="2445482" cy="720299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</a:rPr>
              <a:t>관리자가 부재중일 경우 체온 측정을 하지 않은 채  지나가는 상황이 발생한다.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584912" y="4988661"/>
            <a:ext cx="2512109" cy="391059"/>
          </a:xfrm>
          <a:prstGeom prst="rect">
            <a:avLst/>
          </a:prstGeom>
        </p:spPr>
        <p:txBody>
          <a:bodyPr wrap="square" lIns="91440" tIns="45720" rIns="91440" bIns="45720" anchor="t" anchorCtr="0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안전 불감증</a:t>
            </a:r>
            <a:endParaRPr lang="ko-KR" altLang="en-US" sz="2000" b="1">
              <a:solidFill>
                <a:schemeClr val="bg1"/>
              </a:solidFill>
            </a:endParaRP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450" r="6450"/>
          <a:stretch>
            <a:fillRect/>
          </a:stretch>
        </p:blipFill>
        <p:spPr>
          <a:xfrm>
            <a:off x="1463804" y="2252460"/>
            <a:ext cx="2736201" cy="2736201"/>
          </a:xfrm>
        </p:spPr>
      </p:pic>
      <p:pic>
        <p:nvPicPr>
          <p:cNvPr id="5" name="그림 개체 틀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6450" r="6450"/>
          <a:stretch>
            <a:fillRect/>
          </a:stretch>
        </p:blipFill>
        <p:spPr>
          <a:xfrm>
            <a:off x="4926073" y="2218446"/>
            <a:ext cx="2736201" cy="2736201"/>
          </a:xfrm>
        </p:spPr>
      </p:pic>
      <p:pic>
        <p:nvPicPr>
          <p:cNvPr id="12" name="그림 개체 틀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6880" r="16880"/>
          <a:stretch>
            <a:fillRect/>
          </a:stretch>
        </p:blipFill>
        <p:spPr>
          <a:xfrm>
            <a:off x="8454860" y="2252459"/>
            <a:ext cx="2736201" cy="2736201"/>
          </a:xfrm>
        </p:spPr>
      </p:pic>
      <p:sp>
        <p:nvSpPr>
          <p:cNvPr id="75" name="사각형: 둥근 모서리 74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프로젝트 주제 선정 배경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6" name="그래픽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8820" b="8820"/>
          <a:stretch>
            <a:fillRect/>
          </a:stretch>
        </p:blipFill>
        <p:spPr>
          <a:xfrm>
            <a:off x="488663" y="1361209"/>
            <a:ext cx="3484562" cy="1612900"/>
          </a:xfrm>
          <a:prstGeom prst="rect">
            <a:avLst/>
          </a:prstGeom>
        </p:spPr>
      </p:pic>
      <p:pic>
        <p:nvPicPr>
          <p:cNvPr id="8" name="그림 8" descr="텍스트, 전자기기, 벡터그래픽, 스크린샷이(가) 표시된 사진  자동 생성된 설명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5820" b="5820"/>
          <a:stretch>
            <a:fillRect/>
          </a:stretch>
        </p:blipFill>
        <p:spPr>
          <a:xfrm flipH="1">
            <a:off x="488663" y="3132859"/>
            <a:ext cx="3484562" cy="1611313"/>
          </a:xfrm>
        </p:spPr>
      </p:pic>
      <p:grpSp>
        <p:nvGrpSpPr>
          <p:cNvPr id="3" name="그룹 2"/>
          <p:cNvGrpSpPr/>
          <p:nvPr/>
        </p:nvGrpSpPr>
        <p:grpSpPr>
          <a:xfrm rot="0">
            <a:off x="4203062" y="1638906"/>
            <a:ext cx="4289068" cy="916306"/>
            <a:chOff x="8478864" y="1386838"/>
            <a:chExt cx="3418840" cy="916306"/>
          </a:xfrm>
        </p:grpSpPr>
        <p:sp>
          <p:nvSpPr>
            <p:cNvPr id="68" name="TextBox 67"/>
            <p:cNvSpPr txBox="1"/>
            <p:nvPr/>
          </p:nvSpPr>
          <p:spPr>
            <a:xfrm>
              <a:off x="8478864" y="1754966"/>
              <a:ext cx="3297612" cy="54817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  <a:defRPr/>
              </a:pPr>
              <a:r>
                <a:rPr lang="en-US" altLang="ko-KR" sz="1500">
                  <a:cs typeface="Arial"/>
                </a:rPr>
                <a:t>관리자 페이지에 접속하게 되면 열화상</a:t>
              </a:r>
              <a:endParaRPr lang="en-US" altLang="ko-KR" sz="1500">
                <a:cs typeface="Arial"/>
              </a:endParaRPr>
            </a:p>
            <a:p>
              <a:pPr algn="l">
                <a:lnSpc>
                  <a:spcPct val="100000"/>
                </a:lnSpc>
                <a:defRPr/>
              </a:pPr>
              <a:r>
                <a:rPr lang="en-US" altLang="ko-KR" sz="1500">
                  <a:cs typeface="Arial"/>
                </a:rPr>
                <a:t>카메라</a:t>
              </a:r>
              <a:r>
                <a:rPr lang="ko-KR" altLang="en-US" sz="1500">
                  <a:cs typeface="Arial"/>
                </a:rPr>
                <a:t>에 비친 모습을 실시간으로 모니터링 한다</a:t>
              </a:r>
              <a:r>
                <a:rPr lang="en-US" altLang="ko-KR" sz="1500">
                  <a:cs typeface="Arial"/>
                </a:rPr>
                <a:t>.</a:t>
              </a:r>
              <a:endParaRPr lang="en-US" altLang="ko-KR" sz="1500">
                <a:cs typeface="Arial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478866" y="1386838"/>
              <a:ext cx="3418840" cy="41148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21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열화상 카메라 실시간 모니터링</a:t>
              </a:r>
              <a:endParaRPr lang="en-US" altLang="ko-KR" sz="2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4344284" y="4978021"/>
            <a:ext cx="3963172" cy="1268472"/>
            <a:chOff x="8444230" y="4978021"/>
            <a:chExt cx="3159066" cy="1268472"/>
          </a:xfrm>
        </p:grpSpPr>
        <p:sp>
          <p:nvSpPr>
            <p:cNvPr id="72" name="TextBox 71"/>
            <p:cNvSpPr txBox="1"/>
            <p:nvPr/>
          </p:nvSpPr>
          <p:spPr>
            <a:xfrm>
              <a:off x="8478866" y="5700535"/>
              <a:ext cx="3124430" cy="54595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  <a:defRPr/>
              </a:pPr>
              <a:r>
                <a:rPr lang="ko-KR" altLang="en-US" sz="1500">
                  <a:cs typeface="Arial"/>
                </a:rPr>
                <a:t>디스플레이 종류에 따라 화면의 크기가 자동으로 최적화 된다</a:t>
              </a:r>
              <a:r>
                <a:rPr lang="en-US" altLang="ko-KR" sz="1500">
                  <a:cs typeface="Arial"/>
                </a:rPr>
                <a:t>.</a:t>
              </a:r>
              <a:endParaRPr lang="en-US" altLang="ko-KR" sz="1500">
                <a:cs typeface="Arial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444230" y="4978021"/>
              <a:ext cx="3072476" cy="7255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ko-KR" altLang="en-US" sz="21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하나의 웹사이트로 다양한 </a:t>
              </a:r>
              <a:endParaRPr lang="ko-KR" altLang="en-US" sz="2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lvl="0">
                <a:defRPr/>
              </a:pPr>
              <a:r>
                <a:rPr lang="ko-KR" altLang="en-US" sz="21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디바이스에 대응</a:t>
              </a:r>
              <a:endParaRPr lang="ko-KR" altLang="en-US" sz="2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4235652" y="3429000"/>
            <a:ext cx="4071803" cy="960119"/>
            <a:chOff x="8478865" y="3157217"/>
            <a:chExt cx="3245657" cy="960119"/>
          </a:xfrm>
        </p:grpSpPr>
        <p:sp>
          <p:nvSpPr>
            <p:cNvPr id="71" name="직사각형 70"/>
            <p:cNvSpPr/>
            <p:nvPr/>
          </p:nvSpPr>
          <p:spPr>
            <a:xfrm>
              <a:off x="8478868" y="3157217"/>
              <a:ext cx="2881976" cy="7270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21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코로나19에 관련된 정보를 한눈에 확인</a:t>
              </a:r>
              <a:endParaRPr lang="en-US" altLang="ko-KR" sz="2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78865" y="3798335"/>
              <a:ext cx="3245657" cy="31900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  <a:defRPr/>
              </a:pPr>
              <a:r>
                <a:rPr lang="ko-KR" altLang="en-US" sz="1500">
                  <a:cs typeface="Arial"/>
                </a:rPr>
                <a:t>심플한 디자인으로 필요한 정보만 볼 수 있다</a:t>
              </a:r>
              <a:r>
                <a:rPr lang="en-US" altLang="ko-KR" sz="1500">
                  <a:cs typeface="Arial"/>
                </a:rPr>
                <a:t>.</a:t>
              </a:r>
              <a:endParaRPr lang="en-US" altLang="ko-KR" sz="1500">
                <a:cs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연구개발 배경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pic>
        <p:nvPicPr>
          <p:cNvPr id="5" name="그림 5" descr="텍스트, 전자기기이(가) 표시된 사진  자동 생성된 설명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5270" b="15270"/>
          <a:stretch>
            <a:fillRect/>
          </a:stretch>
        </p:blipFill>
        <p:spPr>
          <a:xfrm flipH="1">
            <a:off x="495073" y="4894523"/>
            <a:ext cx="3483427" cy="1612029"/>
          </a:xfrm>
        </p:spPr>
      </p:pic>
      <p:grpSp>
        <p:nvGrpSpPr>
          <p:cNvPr id="74" name=""/>
          <p:cNvGrpSpPr/>
          <p:nvPr/>
        </p:nvGrpSpPr>
        <p:grpSpPr>
          <a:xfrm rot="0">
            <a:off x="7430866" y="2771721"/>
            <a:ext cx="5337060" cy="2122802"/>
            <a:chOff x="3427470" y="2414905"/>
            <a:chExt cx="5337060" cy="2122802"/>
          </a:xfrm>
        </p:grpSpPr>
        <p:sp>
          <p:nvSpPr>
            <p:cNvPr id="75" name="TextBox 2"/>
            <p:cNvSpPr txBox="1"/>
            <p:nvPr/>
          </p:nvSpPr>
          <p:spPr>
            <a:xfrm>
              <a:off x="3427470" y="3901175"/>
              <a:ext cx="5337060" cy="6365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열화상 카메라를 웹페이지에 연동시켜  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실시간 모니터링이 가능한 제품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grpSp>
          <p:nvGrpSpPr>
            <p:cNvPr id="76" name="그룹 6"/>
            <p:cNvGrpSpPr/>
            <p:nvPr/>
          </p:nvGrpSpPr>
          <p:grpSpPr>
            <a:xfrm rot="0">
              <a:off x="5501005" y="2414905"/>
              <a:ext cx="1179830" cy="1235075"/>
              <a:chOff x="5501005" y="2605405"/>
              <a:chExt cx="1179830" cy="1235075"/>
            </a:xfrm>
            <a:solidFill>
              <a:schemeClr val="bg1">
                <a:lumMod val="75000"/>
              </a:schemeClr>
            </a:solidFill>
          </p:grpSpPr>
          <p:sp>
            <p:nvSpPr>
              <p:cNvPr id="77" name="도형 1"/>
              <p:cNvSpPr/>
              <p:nvPr/>
            </p:nvSpPr>
            <p:spPr>
              <a:xfrm>
                <a:off x="5501005" y="2605405"/>
                <a:ext cx="1179830" cy="1235075"/>
              </a:xfrm>
              <a:custGeom>
                <a:avLst/>
                <a:gdLst>
                  <a:gd name="TX0" fmla="*/ 352806 w 390526"/>
                  <a:gd name="TY0" fmla="*/ 96012 h 390526"/>
                  <a:gd name="TX1" fmla="*/ 297275 w 390526"/>
                  <a:gd name="TY1" fmla="*/ 96012 h 390526"/>
                  <a:gd name="TX2" fmla="*/ 297275 w 390526"/>
                  <a:gd name="TY2" fmla="*/ 40481 h 390526"/>
                  <a:gd name="TX3" fmla="*/ 263938 w 390526"/>
                  <a:gd name="TY3" fmla="*/ 7144 h 390526"/>
                  <a:gd name="TX4" fmla="*/ 40481 w 390526"/>
                  <a:gd name="TY4" fmla="*/ 7144 h 390526"/>
                  <a:gd name="TX5" fmla="*/ 7144 w 390526"/>
                  <a:gd name="TY5" fmla="*/ 40481 h 390526"/>
                  <a:gd name="TX6" fmla="*/ 7144 w 390526"/>
                  <a:gd name="TY6" fmla="*/ 352806 h 390526"/>
                  <a:gd name="TX7" fmla="*/ 40481 w 390526"/>
                  <a:gd name="TY7" fmla="*/ 386143 h 390526"/>
                  <a:gd name="TX8" fmla="*/ 352806 w 390526"/>
                  <a:gd name="TY8" fmla="*/ 386143 h 390526"/>
                  <a:gd name="TX9" fmla="*/ 386143 w 390526"/>
                  <a:gd name="TY9" fmla="*/ 352806 h 390526"/>
                  <a:gd name="TX10" fmla="*/ 386143 w 390526"/>
                  <a:gd name="TY10" fmla="*/ 129350 h 390526"/>
                  <a:gd name="TX11" fmla="*/ 352806 w 390526"/>
                  <a:gd name="TY11" fmla="*/ 96012 h 390526"/>
                  <a:gd name="TX13" fmla="*/ 40481 w 390526"/>
                  <a:gd name="TY13" fmla="*/ 29432 h 390526"/>
                  <a:gd name="TX14" fmla="*/ 264033 w 390526"/>
                  <a:gd name="TY14" fmla="*/ 29432 h 390526"/>
                  <a:gd name="TX15" fmla="*/ 275177 w 390526"/>
                  <a:gd name="TY15" fmla="*/ 40576 h 390526"/>
                  <a:gd name="TX16" fmla="*/ 275177 w 390526"/>
                  <a:gd name="TY16" fmla="*/ 51721 h 390526"/>
                  <a:gd name="TX17" fmla="*/ 29432 w 390526"/>
                  <a:gd name="TY17" fmla="*/ 51721 h 390526"/>
                  <a:gd name="TX18" fmla="*/ 29432 w 390526"/>
                  <a:gd name="TY18" fmla="*/ 40576 h 390526"/>
                  <a:gd name="TX19" fmla="*/ 40481 w 390526"/>
                  <a:gd name="TY19" fmla="*/ 29432 h 390526"/>
                  <a:gd name="TX21" fmla="*/ 29337 w 390526"/>
                  <a:gd name="TY21" fmla="*/ 352806 h 390526"/>
                  <a:gd name="TX22" fmla="*/ 29337 w 390526"/>
                  <a:gd name="TY22" fmla="*/ 319468 h 390526"/>
                  <a:gd name="TX23" fmla="*/ 186214 w 390526"/>
                  <a:gd name="TY23" fmla="*/ 319468 h 390526"/>
                  <a:gd name="TX24" fmla="*/ 186214 w 390526"/>
                  <a:gd name="TY24" fmla="*/ 352806 h 390526"/>
                  <a:gd name="TX25" fmla="*/ 188119 w 390526"/>
                  <a:gd name="TY25" fmla="*/ 363950 h 390526"/>
                  <a:gd name="TX26" fmla="*/ 40481 w 390526"/>
                  <a:gd name="TY26" fmla="*/ 363950 h 390526"/>
                  <a:gd name="TX27" fmla="*/ 29337 w 390526"/>
                  <a:gd name="TY27" fmla="*/ 352806 h 390526"/>
                  <a:gd name="TX29" fmla="*/ 186214 w 390526"/>
                  <a:gd name="TY29" fmla="*/ 129350 h 390526"/>
                  <a:gd name="TX30" fmla="*/ 186214 w 390526"/>
                  <a:gd name="TY30" fmla="*/ 297371 h 390526"/>
                  <a:gd name="TX31" fmla="*/ 29337 w 390526"/>
                  <a:gd name="TY31" fmla="*/ 297371 h 390526"/>
                  <a:gd name="TX32" fmla="*/ 29337 w 390526"/>
                  <a:gd name="TY32" fmla="*/ 73819 h 390526"/>
                  <a:gd name="TX33" fmla="*/ 275082 w 390526"/>
                  <a:gd name="TY33" fmla="*/ 73819 h 390526"/>
                  <a:gd name="TX34" fmla="*/ 275082 w 390526"/>
                  <a:gd name="TY34" fmla="*/ 96012 h 390526"/>
                  <a:gd name="TX35" fmla="*/ 219551 w 390526"/>
                  <a:gd name="TY35" fmla="*/ 96012 h 390526"/>
                  <a:gd name="TX36" fmla="*/ 186214 w 390526"/>
                  <a:gd name="TY36" fmla="*/ 129350 h 390526"/>
                  <a:gd name="TX38" fmla="*/ 352806 w 390526"/>
                  <a:gd name="TY38" fmla="*/ 363950 h 390526"/>
                  <a:gd name="TX39" fmla="*/ 219551 w 390526"/>
                  <a:gd name="TY39" fmla="*/ 363950 h 390526"/>
                  <a:gd name="TX40" fmla="*/ 208407 w 390526"/>
                  <a:gd name="TY40" fmla="*/ 352806 h 390526"/>
                  <a:gd name="TX41" fmla="*/ 208407 w 390526"/>
                  <a:gd name="TY41" fmla="*/ 341662 h 390526"/>
                  <a:gd name="TX42" fmla="*/ 363855 w 390526"/>
                  <a:gd name="TY42" fmla="*/ 341662 h 390526"/>
                  <a:gd name="TX43" fmla="*/ 363855 w 390526"/>
                  <a:gd name="TY43" fmla="*/ 352806 h 390526"/>
                  <a:gd name="TX44" fmla="*/ 352806 w 390526"/>
                  <a:gd name="TY44" fmla="*/ 363950 h 390526"/>
                  <a:gd name="TX46" fmla="*/ 363855 w 390526"/>
                  <a:gd name="TY46" fmla="*/ 319564 h 390526"/>
                  <a:gd name="TX47" fmla="*/ 208407 w 390526"/>
                  <a:gd name="TY47" fmla="*/ 319564 h 390526"/>
                  <a:gd name="TX48" fmla="*/ 208407 w 390526"/>
                  <a:gd name="TY48" fmla="*/ 162687 h 390526"/>
                  <a:gd name="TX49" fmla="*/ 363855 w 390526"/>
                  <a:gd name="TY49" fmla="*/ 162687 h 390526"/>
                  <a:gd name="TX50" fmla="*/ 363855 w 390526"/>
                  <a:gd name="TY50" fmla="*/ 319564 h 390526"/>
                  <a:gd name="TX52" fmla="*/ 363855 w 390526"/>
                  <a:gd name="TY52" fmla="*/ 140398 h 390526"/>
                  <a:gd name="TX53" fmla="*/ 208407 w 390526"/>
                  <a:gd name="TY53" fmla="*/ 140398 h 390526"/>
                  <a:gd name="TX54" fmla="*/ 208407 w 390526"/>
                  <a:gd name="TY54" fmla="*/ 129254 h 390526"/>
                  <a:gd name="TX55" fmla="*/ 219551 w 390526"/>
                  <a:gd name="TY55" fmla="*/ 118110 h 390526"/>
                  <a:gd name="TX56" fmla="*/ 352806 w 390526"/>
                  <a:gd name="TY56" fmla="*/ 118110 h 390526"/>
                  <a:gd name="TX57" fmla="*/ 363950 w 390526"/>
                  <a:gd name="TY57" fmla="*/ 129254 h 390526"/>
                  <a:gd name="TX58" fmla="*/ 363950 w 390526"/>
                  <a:gd name="TY58" fmla="*/ 140398 h 39052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</a:cxnLst>
                <a:rect l="l" t="t" r="r" b="b"/>
                <a:pathLst>
                  <a:path w="390526" h="390526">
                    <a:moveTo>
                      <a:pt x="352806" y="96012"/>
                    </a:moveTo>
                    <a:lnTo>
                      <a:pt x="297275" y="96012"/>
                    </a:lnTo>
                    <a:lnTo>
                      <a:pt x="297275" y="40481"/>
                    </a:lnTo>
                    <a:cubicBezTo>
                      <a:pt x="297275" y="22098"/>
                      <a:pt x="282321" y="7144"/>
                      <a:pt x="263938" y="7144"/>
                    </a:cubicBezTo>
                    <a:lnTo>
                      <a:pt x="40481" y="7144"/>
                    </a:lnTo>
                    <a:cubicBezTo>
                      <a:pt x="22098" y="7144"/>
                      <a:pt x="7144" y="22098"/>
                      <a:pt x="7144" y="40481"/>
                    </a:cubicBezTo>
                    <a:lnTo>
                      <a:pt x="7144" y="352806"/>
                    </a:lnTo>
                    <a:cubicBezTo>
                      <a:pt x="7144" y="371189"/>
                      <a:pt x="22098" y="386143"/>
                      <a:pt x="40481" y="386143"/>
                    </a:cubicBezTo>
                    <a:lnTo>
                      <a:pt x="352806" y="386143"/>
                    </a:lnTo>
                    <a:cubicBezTo>
                      <a:pt x="371189" y="386143"/>
                      <a:pt x="386143" y="371189"/>
                      <a:pt x="386143" y="352806"/>
                    </a:cubicBezTo>
                    <a:lnTo>
                      <a:pt x="386143" y="129350"/>
                    </a:lnTo>
                    <a:cubicBezTo>
                      <a:pt x="386048" y="110966"/>
                      <a:pt x="371189" y="96012"/>
                      <a:pt x="352806" y="96012"/>
                    </a:cubicBezTo>
                    <a:close/>
                    <a:moveTo>
                      <a:pt x="40481" y="29432"/>
                    </a:moveTo>
                    <a:lnTo>
                      <a:pt x="264033" y="29432"/>
                    </a:lnTo>
                    <a:cubicBezTo>
                      <a:pt x="270129" y="29432"/>
                      <a:pt x="275177" y="34385"/>
                      <a:pt x="275177" y="40576"/>
                    </a:cubicBezTo>
                    <a:lnTo>
                      <a:pt x="275177" y="51721"/>
                    </a:lnTo>
                    <a:lnTo>
                      <a:pt x="29432" y="51721"/>
                    </a:lnTo>
                    <a:lnTo>
                      <a:pt x="29432" y="40576"/>
                    </a:lnTo>
                    <a:cubicBezTo>
                      <a:pt x="29337" y="34385"/>
                      <a:pt x="34290" y="29432"/>
                      <a:pt x="40481" y="29432"/>
                    </a:cubicBezTo>
                    <a:close/>
                    <a:moveTo>
                      <a:pt x="29337" y="352806"/>
                    </a:moveTo>
                    <a:lnTo>
                      <a:pt x="29337" y="319468"/>
                    </a:lnTo>
                    <a:lnTo>
                      <a:pt x="186214" y="319468"/>
                    </a:lnTo>
                    <a:lnTo>
                      <a:pt x="186214" y="352806"/>
                    </a:lnTo>
                    <a:cubicBezTo>
                      <a:pt x="186214" y="356711"/>
                      <a:pt x="186880" y="360426"/>
                      <a:pt x="188119" y="363950"/>
                    </a:cubicBezTo>
                    <a:lnTo>
                      <a:pt x="40481" y="363950"/>
                    </a:lnTo>
                    <a:cubicBezTo>
                      <a:pt x="34290" y="363950"/>
                      <a:pt x="29337" y="358997"/>
                      <a:pt x="29337" y="352806"/>
                    </a:cubicBezTo>
                    <a:close/>
                    <a:moveTo>
                      <a:pt x="186214" y="129350"/>
                    </a:moveTo>
                    <a:lnTo>
                      <a:pt x="186214" y="297371"/>
                    </a:lnTo>
                    <a:lnTo>
                      <a:pt x="29337" y="297371"/>
                    </a:lnTo>
                    <a:lnTo>
                      <a:pt x="29337" y="73819"/>
                    </a:lnTo>
                    <a:lnTo>
                      <a:pt x="275082" y="73819"/>
                    </a:lnTo>
                    <a:lnTo>
                      <a:pt x="275082" y="96012"/>
                    </a:lnTo>
                    <a:lnTo>
                      <a:pt x="219551" y="96012"/>
                    </a:lnTo>
                    <a:cubicBezTo>
                      <a:pt x="201168" y="96012"/>
                      <a:pt x="186214" y="110966"/>
                      <a:pt x="186214" y="129350"/>
                    </a:cubicBezTo>
                    <a:close/>
                    <a:moveTo>
                      <a:pt x="352806" y="363950"/>
                    </a:moveTo>
                    <a:lnTo>
                      <a:pt x="219551" y="363950"/>
                    </a:lnTo>
                    <a:cubicBezTo>
                      <a:pt x="213455" y="363950"/>
                      <a:pt x="208407" y="358997"/>
                      <a:pt x="208407" y="352806"/>
                    </a:cubicBezTo>
                    <a:lnTo>
                      <a:pt x="208407" y="341662"/>
                    </a:lnTo>
                    <a:lnTo>
                      <a:pt x="363855" y="341662"/>
                    </a:lnTo>
                    <a:lnTo>
                      <a:pt x="363855" y="352806"/>
                    </a:lnTo>
                    <a:cubicBezTo>
                      <a:pt x="363855" y="358997"/>
                      <a:pt x="358902" y="363950"/>
                      <a:pt x="352806" y="363950"/>
                    </a:cubicBezTo>
                    <a:close/>
                    <a:moveTo>
                      <a:pt x="363855" y="319564"/>
                    </a:moveTo>
                    <a:lnTo>
                      <a:pt x="208407" y="319564"/>
                    </a:lnTo>
                    <a:lnTo>
                      <a:pt x="208407" y="162687"/>
                    </a:lnTo>
                    <a:lnTo>
                      <a:pt x="363855" y="162687"/>
                    </a:lnTo>
                    <a:lnTo>
                      <a:pt x="363855" y="319564"/>
                    </a:lnTo>
                    <a:close/>
                    <a:moveTo>
                      <a:pt x="363855" y="140398"/>
                    </a:moveTo>
                    <a:lnTo>
                      <a:pt x="208407" y="140398"/>
                    </a:lnTo>
                    <a:lnTo>
                      <a:pt x="208407" y="129254"/>
                    </a:lnTo>
                    <a:cubicBezTo>
                      <a:pt x="208407" y="123158"/>
                      <a:pt x="213360" y="118110"/>
                      <a:pt x="219551" y="118110"/>
                    </a:cubicBezTo>
                    <a:lnTo>
                      <a:pt x="352806" y="118110"/>
                    </a:lnTo>
                    <a:cubicBezTo>
                      <a:pt x="358902" y="118110"/>
                      <a:pt x="363950" y="123063"/>
                      <a:pt x="363950" y="129254"/>
                    </a:cubicBezTo>
                    <a:lnTo>
                      <a:pt x="363950" y="140398"/>
                    </a:ln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78" name="도형 2"/>
              <p:cNvSpPr/>
              <p:nvPr/>
            </p:nvSpPr>
            <p:spPr>
              <a:xfrm>
                <a:off x="5635625" y="2886710"/>
                <a:ext cx="374650" cy="302260"/>
              </a:xfrm>
              <a:custGeom>
                <a:avLst/>
                <a:gdLst>
                  <a:gd name="TX0" fmla="*/ 107061 w 123826"/>
                  <a:gd name="TY0" fmla="*/ 7144 h 95251"/>
                  <a:gd name="TX1" fmla="*/ 18288 w 123826"/>
                  <a:gd name="TY1" fmla="*/ 7144 h 95251"/>
                  <a:gd name="TX2" fmla="*/ 7144 w 123826"/>
                  <a:gd name="TY2" fmla="*/ 18288 h 95251"/>
                  <a:gd name="TX3" fmla="*/ 7144 w 123826"/>
                  <a:gd name="TY3" fmla="*/ 84868 h 95251"/>
                  <a:gd name="TX4" fmla="*/ 18288 w 123826"/>
                  <a:gd name="TY4" fmla="*/ 96012 h 95251"/>
                  <a:gd name="TX5" fmla="*/ 107061 w 123826"/>
                  <a:gd name="TY5" fmla="*/ 96012 h 95251"/>
                  <a:gd name="TX6" fmla="*/ 118205 w 123826"/>
                  <a:gd name="TY6" fmla="*/ 84868 h 95251"/>
                  <a:gd name="TX7" fmla="*/ 118205 w 123826"/>
                  <a:gd name="TY7" fmla="*/ 18288 h 95251"/>
                  <a:gd name="TX8" fmla="*/ 107061 w 123826"/>
                  <a:gd name="TY8" fmla="*/ 7144 h 95251"/>
                  <a:gd name="TX10" fmla="*/ 96012 w 123826"/>
                  <a:gd name="TY10" fmla="*/ 73723 h 95251"/>
                  <a:gd name="TX11" fmla="*/ 29433 w 123826"/>
                  <a:gd name="TY11" fmla="*/ 73723 h 95251"/>
                  <a:gd name="TX12" fmla="*/ 29433 w 123826"/>
                  <a:gd name="TY12" fmla="*/ 29337 h 95251"/>
                  <a:gd name="TX13" fmla="*/ 96012 w 123826"/>
                  <a:gd name="TY13" fmla="*/ 29337 h 95251"/>
                  <a:gd name="TX14" fmla="*/ 96012 w 123826"/>
                  <a:gd name="TY14" fmla="*/ 73723 h 9525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123826" h="95251">
                    <a:moveTo>
                      <a:pt x="107061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lnTo>
                      <a:pt x="7144" y="84868"/>
                    </a:lnTo>
                    <a:cubicBezTo>
                      <a:pt x="7144" y="90964"/>
                      <a:pt x="12097" y="96012"/>
                      <a:pt x="18288" y="96012"/>
                    </a:cubicBezTo>
                    <a:lnTo>
                      <a:pt x="107061" y="96012"/>
                    </a:lnTo>
                    <a:cubicBezTo>
                      <a:pt x="113157" y="96012"/>
                      <a:pt x="118205" y="91059"/>
                      <a:pt x="118205" y="84868"/>
                    </a:cubicBezTo>
                    <a:lnTo>
                      <a:pt x="118205" y="18288"/>
                    </a:lnTo>
                    <a:cubicBezTo>
                      <a:pt x="118205" y="12097"/>
                      <a:pt x="113252" y="7144"/>
                      <a:pt x="107061" y="7144"/>
                    </a:cubicBezTo>
                    <a:close/>
                    <a:moveTo>
                      <a:pt x="96012" y="73723"/>
                    </a:moveTo>
                    <a:lnTo>
                      <a:pt x="29433" y="73723"/>
                    </a:lnTo>
                    <a:lnTo>
                      <a:pt x="29433" y="29337"/>
                    </a:lnTo>
                    <a:lnTo>
                      <a:pt x="96012" y="29337"/>
                    </a:lnTo>
                    <a:lnTo>
                      <a:pt x="96012" y="73723"/>
                    </a:ln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79" name="도형 3"/>
              <p:cNvSpPr/>
              <p:nvPr/>
            </p:nvSpPr>
            <p:spPr>
              <a:xfrm>
                <a:off x="5634355" y="3237230"/>
                <a:ext cx="231140" cy="91440"/>
              </a:xfrm>
              <a:custGeom>
                <a:avLst/>
                <a:gdLst>
                  <a:gd name="TX0" fmla="*/ 62653 w 76201"/>
                  <a:gd name="TY0" fmla="*/ 7144 h 28576"/>
                  <a:gd name="TX1" fmla="*/ 18552 w 76201"/>
                  <a:gd name="TY1" fmla="*/ 7144 h 28576"/>
                  <a:gd name="TX2" fmla="*/ 7218 w 76201"/>
                  <a:gd name="TY2" fmla="*/ 16954 h 28576"/>
                  <a:gd name="TX3" fmla="*/ 18267 w 76201"/>
                  <a:gd name="TY3" fmla="*/ 29337 h 28576"/>
                  <a:gd name="TX4" fmla="*/ 62367 w 76201"/>
                  <a:gd name="TY4" fmla="*/ 29337 h 28576"/>
                  <a:gd name="TX5" fmla="*/ 73702 w 76201"/>
                  <a:gd name="TY5" fmla="*/ 19526 h 28576"/>
                  <a:gd name="TX6" fmla="*/ 62653 w 76201"/>
                  <a:gd name="TY6" fmla="*/ 7144 h 2857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6201" h="28576">
                    <a:moveTo>
                      <a:pt x="62653" y="7144"/>
                    </a:moveTo>
                    <a:lnTo>
                      <a:pt x="18552" y="7144"/>
                    </a:lnTo>
                    <a:cubicBezTo>
                      <a:pt x="12838" y="7144"/>
                      <a:pt x="7884" y="11335"/>
                      <a:pt x="7218" y="16954"/>
                    </a:cubicBezTo>
                    <a:cubicBezTo>
                      <a:pt x="6456" y="23622"/>
                      <a:pt x="11694" y="29337"/>
                      <a:pt x="18267" y="29337"/>
                    </a:cubicBezTo>
                    <a:lnTo>
                      <a:pt x="62367" y="29337"/>
                    </a:lnTo>
                    <a:cubicBezTo>
                      <a:pt x="68082" y="29337"/>
                      <a:pt x="73035" y="25146"/>
                      <a:pt x="73702" y="19526"/>
                    </a:cubicBezTo>
                    <a:cubicBezTo>
                      <a:pt x="74464" y="12764"/>
                      <a:pt x="69225" y="7144"/>
                      <a:pt x="62653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80" name="도형 4"/>
              <p:cNvSpPr/>
              <p:nvPr/>
            </p:nvSpPr>
            <p:spPr>
              <a:xfrm>
                <a:off x="6176010" y="3166745"/>
                <a:ext cx="374650" cy="91440"/>
              </a:xfrm>
              <a:custGeom>
                <a:avLst/>
                <a:gdLst>
                  <a:gd name="TX0" fmla="*/ 107039 w 123826"/>
                  <a:gd name="TY0" fmla="*/ 7144 h 28576"/>
                  <a:gd name="TX1" fmla="*/ 18552 w 123826"/>
                  <a:gd name="TY1" fmla="*/ 7144 h 28576"/>
                  <a:gd name="TX2" fmla="*/ 7218 w 123826"/>
                  <a:gd name="TY2" fmla="*/ 16954 h 28576"/>
                  <a:gd name="TX3" fmla="*/ 18266 w 123826"/>
                  <a:gd name="TY3" fmla="*/ 29337 h 28576"/>
                  <a:gd name="TX4" fmla="*/ 106754 w 123826"/>
                  <a:gd name="TY4" fmla="*/ 29337 h 28576"/>
                  <a:gd name="TX5" fmla="*/ 118088 w 123826"/>
                  <a:gd name="TY5" fmla="*/ 19526 h 28576"/>
                  <a:gd name="TX6" fmla="*/ 107039 w 123826"/>
                  <a:gd name="TY6" fmla="*/ 7144 h 2857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123826" h="28576">
                    <a:moveTo>
                      <a:pt x="107039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4"/>
                    </a:cubicBezTo>
                    <a:cubicBezTo>
                      <a:pt x="6455" y="23622"/>
                      <a:pt x="11694" y="29337"/>
                      <a:pt x="18266" y="29337"/>
                    </a:cubicBezTo>
                    <a:lnTo>
                      <a:pt x="106754" y="29337"/>
                    </a:lnTo>
                    <a:cubicBezTo>
                      <a:pt x="112469" y="29337"/>
                      <a:pt x="117422" y="25146"/>
                      <a:pt x="118088" y="19526"/>
                    </a:cubicBezTo>
                    <a:cubicBezTo>
                      <a:pt x="118755" y="12859"/>
                      <a:pt x="113516" y="7144"/>
                      <a:pt x="107039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  <p:sp>
            <p:nvSpPr>
              <p:cNvPr id="81" name="도형 5"/>
              <p:cNvSpPr/>
              <p:nvPr/>
            </p:nvSpPr>
            <p:spPr>
              <a:xfrm>
                <a:off x="6175375" y="3307080"/>
                <a:ext cx="231140" cy="91440"/>
              </a:xfrm>
              <a:custGeom>
                <a:avLst/>
                <a:gdLst>
                  <a:gd name="TX0" fmla="*/ 62653 w 76201"/>
                  <a:gd name="TY0" fmla="*/ 7144 h 28576"/>
                  <a:gd name="TX1" fmla="*/ 18552 w 76201"/>
                  <a:gd name="TY1" fmla="*/ 7144 h 28576"/>
                  <a:gd name="TX2" fmla="*/ 7218 w 76201"/>
                  <a:gd name="TY2" fmla="*/ 16954 h 28576"/>
                  <a:gd name="TX3" fmla="*/ 18267 w 76201"/>
                  <a:gd name="TY3" fmla="*/ 29337 h 28576"/>
                  <a:gd name="TX4" fmla="*/ 62367 w 76201"/>
                  <a:gd name="TY4" fmla="*/ 29337 h 28576"/>
                  <a:gd name="TX5" fmla="*/ 73702 w 76201"/>
                  <a:gd name="TY5" fmla="*/ 19526 h 28576"/>
                  <a:gd name="TX6" fmla="*/ 62653 w 76201"/>
                  <a:gd name="TY6" fmla="*/ 7144 h 2857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6201" h="28576">
                    <a:moveTo>
                      <a:pt x="62653" y="7144"/>
                    </a:moveTo>
                    <a:lnTo>
                      <a:pt x="18552" y="7144"/>
                    </a:lnTo>
                    <a:cubicBezTo>
                      <a:pt x="12837" y="7144"/>
                      <a:pt x="7884" y="11335"/>
                      <a:pt x="7218" y="16954"/>
                    </a:cubicBezTo>
                    <a:cubicBezTo>
                      <a:pt x="6455" y="23622"/>
                      <a:pt x="11694" y="29337"/>
                      <a:pt x="18267" y="29337"/>
                    </a:cubicBezTo>
                    <a:lnTo>
                      <a:pt x="62367" y="29337"/>
                    </a:lnTo>
                    <a:cubicBezTo>
                      <a:pt x="68082" y="29337"/>
                      <a:pt x="73035" y="25146"/>
                      <a:pt x="73702" y="19526"/>
                    </a:cubicBezTo>
                    <a:cubicBezTo>
                      <a:pt x="74464" y="12763"/>
                      <a:pt x="69225" y="7144"/>
                      <a:pt x="62653" y="7144"/>
                    </a:cubicBezTo>
                    <a:close/>
                  </a:path>
                </a:pathLst>
              </a:custGeom>
              <a:solidFill>
                <a:srgbClr val="29b1a3"/>
              </a:solidFill>
              <a:ln w="0">
                <a:noFill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  <a:defRPr/>
                </a:pPr>
                <a:endParaRPr lang="ko-KR" altLang="en-US" sz="1800">
                  <a:solidFill>
                    <a:srgbClr val="000000"/>
                  </a:solidFill>
                  <a:latin typeface="Arial"/>
                  <a:ea typeface="Arial Unicode M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592196" y="3240347"/>
            <a:ext cx="5007608" cy="6344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개발 방법 및 </a:t>
            </a: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개발 내용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 rot="0" flipV="1">
            <a:off x="5490845" y="2731770"/>
            <a:ext cx="1196340" cy="182880"/>
            <a:chOff x="5490845" y="2731770"/>
            <a:chExt cx="1196340" cy="182880"/>
          </a:xfrm>
        </p:grpSpPr>
        <p:sp>
          <p:nvSpPr>
            <p:cNvPr id="3" name="타원 2"/>
            <p:cNvSpPr/>
            <p:nvPr/>
          </p:nvSpPr>
          <p:spPr>
            <a:xfrm>
              <a:off x="5490845" y="2731770"/>
              <a:ext cx="182880" cy="182880"/>
            </a:xfrm>
            <a:prstGeom prst="ellipse">
              <a:avLst/>
            </a:prstGeom>
            <a:solidFill>
              <a:srgbClr val="e9554c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828665" y="2731770"/>
              <a:ext cx="182880" cy="182880"/>
            </a:xfrm>
            <a:prstGeom prst="ellipse">
              <a:avLst/>
            </a:prstGeom>
            <a:solidFill>
              <a:srgbClr val="fccb69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165850" y="2731770"/>
              <a:ext cx="182880" cy="182880"/>
            </a:xfrm>
            <a:prstGeom prst="ellipse">
              <a:avLst/>
            </a:prstGeom>
            <a:solidFill>
              <a:srgbClr val="29b1a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6503670" y="2731770"/>
              <a:ext cx="182880" cy="182880"/>
            </a:xfrm>
            <a:prstGeom prst="ellipse">
              <a:avLst/>
            </a:prstGeom>
            <a:solidFill>
              <a:srgbClr val="32485a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algn="l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/>
          </a:p>
        </p:txBody>
      </p:sp>
      <p:sp>
        <p:nvSpPr>
          <p:cNvPr id="13" name="TextBox 12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Stream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요구사항 분석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pic>
        <p:nvPicPr>
          <p:cNvPr id="154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219883" y="2944232"/>
            <a:ext cx="11752233" cy="237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374140" y="615950"/>
            <a:ext cx="9903460" cy="29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개발 방법 및 개발 내용</a:t>
            </a:r>
            <a:endParaRPr lang="ko-KR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" y="168910"/>
            <a:ext cx="2207260" cy="26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사각형: 둥근 모서리 150"/>
          <p:cNvSpPr/>
          <p:nvPr/>
        </p:nvSpPr>
        <p:spPr>
          <a:xfrm>
            <a:off x="2022475" y="1485900"/>
            <a:ext cx="8147050" cy="464185"/>
          </a:xfrm>
          <a:prstGeom prst="roundRect">
            <a:avLst>
              <a:gd name="adj" fmla="val 50000"/>
            </a:avLst>
          </a:prstGeom>
          <a:noFill/>
          <a:ln w="57150" cap="flat">
            <a:solidFill>
              <a:srgbClr val="29b1a3"/>
            </a:solidFill>
            <a:prstDash val="solid"/>
            <a:miter/>
          </a:ln>
        </p:spPr>
        <p:txBody>
          <a:bodyPr lIns="179999" tIns="45720" rIns="91440" bIns="45720"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클래스 다이어그램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52" name="그래픽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2330" y="1647190"/>
            <a:ext cx="240665" cy="141605"/>
          </a:xfrm>
          <a:prstGeom prst="rect">
            <a:avLst/>
          </a:prstGeom>
        </p:spPr>
      </p:pic>
      <p:pic>
        <p:nvPicPr>
          <p:cNvPr id="15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71147" y="2118801"/>
            <a:ext cx="4810617" cy="4630057"/>
          </a:xfrm>
          <a:prstGeom prst="rect">
            <a:avLst/>
          </a:prstGeom>
        </p:spPr>
      </p:pic>
      <p:pic>
        <p:nvPicPr>
          <p:cNvPr id="156" name="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6325870" y="2517201"/>
            <a:ext cx="5175570" cy="38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551</ep:Words>
  <ep:PresentationFormat>와이드스크린</ep:PresentationFormat>
  <ep:Paragraphs>140</ep:Paragraphs>
  <ep:Slides>27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PPTMON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5</dc:creator>
  <cp:lastModifiedBy>82109</cp:lastModifiedBy>
  <dcterms:modified xsi:type="dcterms:W3CDTF">2021-06-11T14:04:45.268</dcterms:modified>
  <cp:revision>601</cp:revision>
  <dc:title>PowerPoint 프레젠테이션</dc:title>
  <cp:version>1000.0000.01</cp:version>
</cp:coreProperties>
</file>